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5" r:id="rId1"/>
    <p:sldMasterId id="2147483703" r:id="rId2"/>
  </p:sldMasterIdLst>
  <p:notesMasterIdLst>
    <p:notesMasterId r:id="rId33"/>
  </p:notesMasterIdLst>
  <p:sldIdLst>
    <p:sldId id="1777" r:id="rId3"/>
    <p:sldId id="1345" r:id="rId4"/>
    <p:sldId id="1438" r:id="rId5"/>
    <p:sldId id="1347" r:id="rId6"/>
    <p:sldId id="1348" r:id="rId7"/>
    <p:sldId id="1172" r:id="rId8"/>
    <p:sldId id="1779" r:id="rId9"/>
    <p:sldId id="1783" r:id="rId10"/>
    <p:sldId id="1782" r:id="rId11"/>
    <p:sldId id="1785" r:id="rId12"/>
    <p:sldId id="1787" r:id="rId13"/>
    <p:sldId id="1786" r:id="rId14"/>
    <p:sldId id="1788" r:id="rId15"/>
    <p:sldId id="1789" r:id="rId16"/>
    <p:sldId id="1790" r:id="rId17"/>
    <p:sldId id="1791" r:id="rId18"/>
    <p:sldId id="1792" r:id="rId19"/>
    <p:sldId id="1793" r:id="rId20"/>
    <p:sldId id="1784" r:id="rId21"/>
    <p:sldId id="1781" r:id="rId22"/>
    <p:sldId id="1171" r:id="rId23"/>
    <p:sldId id="1173" r:id="rId24"/>
    <p:sldId id="1174" r:id="rId25"/>
    <p:sldId id="1176" r:id="rId26"/>
    <p:sldId id="1177" r:id="rId27"/>
    <p:sldId id="1356" r:id="rId28"/>
    <p:sldId id="1352" r:id="rId29"/>
    <p:sldId id="1353" r:id="rId30"/>
    <p:sldId id="1355" r:id="rId31"/>
    <p:sldId id="1778" r:id="rId3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ragorn" initials="A" lastIdx="1" clrIdx="0">
    <p:extLst>
      <p:ext uri="{19B8F6BF-5375-455C-9EA6-DF929625EA0E}">
        <p15:presenceInfo xmlns:p15="http://schemas.microsoft.com/office/powerpoint/2012/main" userId="88df1652605581c5" providerId="Windows Live"/>
      </p:ext>
    </p:extLst>
  </p:cmAuthor>
  <p:cmAuthor id="2" name="殿仪 王" initials="殿王" lastIdx="1" clrIdx="1">
    <p:extLst>
      <p:ext uri="{19B8F6BF-5375-455C-9EA6-DF929625EA0E}">
        <p15:presenceInfo xmlns:p15="http://schemas.microsoft.com/office/powerpoint/2012/main" userId="8ee1bc64f0dd253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CC00CC"/>
    <a:srgbClr val="2F528F"/>
    <a:srgbClr val="CFD5EA"/>
    <a:srgbClr val="E9EB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2978" autoAdjust="0"/>
    <p:restoredTop sz="96327" autoAdjust="0"/>
  </p:normalViewPr>
  <p:slideViewPr>
    <p:cSldViewPr snapToGrid="0">
      <p:cViewPr varScale="1">
        <p:scale>
          <a:sx n="123" d="100"/>
          <a:sy n="123" d="100"/>
        </p:scale>
        <p:origin x="224" y="29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19896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2" d="100"/>
          <a:sy n="72" d="100"/>
        </p:scale>
        <p:origin x="2616" y="2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commentAuthors" Target="commentAuthor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147424-ADA2-BD49-BF3C-425E5A93F743}" type="datetimeFigureOut">
              <a:rPr lang="en-US" smtClean="0"/>
              <a:t>5/6/25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0A896C-8D0E-B04D-A9C9-1CE68DE330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1863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zh-CN" sz="1800" kern="100" dirty="0">
              <a:effectLst/>
              <a:latin typeface="等线" panose="02010600030101010101" pitchFamily="2" charset="-122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E2143-608D-44BB-86BA-48EFECE1B2F7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830388-DC27-A8A7-2C87-8FF69D9D0B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B4900C6-E2CB-BEEB-6AA7-87F0183785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927E829-FA11-C0D2-1E38-BDAFF49496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A93D67-6F1B-E05F-EA3A-5096F2850D3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9A835D0-8F7F-D848-919E-ABF6C3BA945A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engXian" panose="020F0502020204030204"/>
                <a:ea typeface="DengXian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engXian" panose="020F0502020204030204"/>
              <a:ea typeface="DengXian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781352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E152E4-B7B3-4221-7BEF-2B02112717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485A722-C86E-25F5-BB44-D2D94AF5560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E09A05B-3E37-8AAC-C096-9D57FE181B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51F97E-E831-44FC-2CE9-CFD5E53A884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9A835D0-8F7F-D848-919E-ABF6C3BA945A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engXian" panose="020F0502020204030204"/>
                <a:ea typeface="DengXian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engXian" panose="020F0502020204030204"/>
              <a:ea typeface="DengXian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127172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046F45-B5ED-D9CF-C44E-149C7BC1EA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4DC1AAA-0B0E-CC8D-A924-5F9C2B67A96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C964019-3605-FE65-F6B8-D47A7E43B4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738CFA-14ED-8F64-D236-1DCB751BCB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9A835D0-8F7F-D848-919E-ABF6C3BA945A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engXian" panose="020F0502020204030204"/>
                <a:ea typeface="DengXian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engXian" panose="020F0502020204030204"/>
              <a:ea typeface="DengXian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345387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0E8126-CC65-C4D4-0BF3-821D5D12C6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A7F7A06-6E10-3978-700D-6CCECFA3AEC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BC55F92-8746-0CFB-6B00-A5F86D467B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5C7D0E-06D3-B4AE-33B6-6C6B31E7AD7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9A835D0-8F7F-D848-919E-ABF6C3BA945A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engXian" panose="020F0502020204030204"/>
                <a:ea typeface="DengXian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engXian" panose="020F0502020204030204"/>
              <a:ea typeface="DengXian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826607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CD85D9-E063-1E69-2E18-D704E86822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FA79FCD-E1A8-B13B-FCEE-7D80D491B4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68535B9-EB2A-4594-12EC-121070EE7F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39729C-5BD8-7C52-EB67-75CB5BD8A5D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9A835D0-8F7F-D848-919E-ABF6C3BA945A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engXian" panose="020F0502020204030204"/>
                <a:ea typeface="DengXian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engXian" panose="020F0502020204030204"/>
              <a:ea typeface="DengXian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894732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C6F566-6672-909B-7D8F-0EE65BA64B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5FE582E-F83B-4D8C-474C-67680C989C8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279F018-E98A-1323-1284-5FC43BAECF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2D4B23-473D-7674-A585-0A59D8B2105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9A835D0-8F7F-D848-919E-ABF6C3BA945A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engXian" panose="020F0502020204030204"/>
                <a:ea typeface="DengXian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engXian" panose="020F0502020204030204"/>
              <a:ea typeface="DengXian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200849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FF45BB-3185-9EAB-960C-D02E78ED23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57CEC05-524C-1EFA-9917-2E79096BD2E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2467C7A-895E-0E9E-A56B-E2E21463FE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43961C-360F-B422-98B2-6906ED5B3C9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9A835D0-8F7F-D848-919E-ABF6C3BA945A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engXian" panose="020F0502020204030204"/>
                <a:ea typeface="DengXian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engXian" panose="020F0502020204030204"/>
              <a:ea typeface="DengXian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61804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CBA6BD-BC0A-4F3C-7CF4-09EFC72D0F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57973B0-0F7B-D865-CA62-315F6E4D23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8B188F9-9F7A-91F5-5F4A-2171FCEB0B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A45F67-6A7F-38BD-3FCC-D1DAE22A7C8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9A835D0-8F7F-D848-919E-ABF6C3BA945A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engXian" panose="020F0502020204030204"/>
                <a:ea typeface="DengXian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engXian" panose="020F0502020204030204"/>
              <a:ea typeface="DengXian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64678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2CF0CE-9C88-FC48-D9E1-FB7DBFC07F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2E70FA4-6992-BB7C-7DD1-FE4190C81D1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DBA545B-0D1F-F185-A640-D486DD0E8D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>
                <a:solidFill>
                  <a:srgbClr val="0E0E0E"/>
                </a:solidFill>
                <a:effectLst/>
                <a:latin typeface=".SF NS"/>
              </a:rPr>
              <a:t>GPT-3</a:t>
            </a:r>
            <a:r>
              <a:rPr lang="zh-CN" altLang="en-US">
                <a:solidFill>
                  <a:srgbClr val="0E0E0E"/>
                </a:solidFill>
                <a:effectLst/>
                <a:latin typeface=".SF NS"/>
              </a:rPr>
              <a:t>于</a:t>
            </a:r>
            <a:r>
              <a:rPr lang="en-US" altLang="zh-CN">
                <a:solidFill>
                  <a:srgbClr val="0E0E0E"/>
                </a:solidFill>
                <a:effectLst/>
                <a:latin typeface=".SF NS"/>
              </a:rPr>
              <a:t>2020</a:t>
            </a:r>
            <a:r>
              <a:rPr lang="zh-CN" altLang="en-US">
                <a:solidFill>
                  <a:srgbClr val="0E0E0E"/>
                </a:solidFill>
                <a:effectLst/>
                <a:latin typeface=".SF NS"/>
              </a:rPr>
              <a:t>年引入“从提示学习到上下文学习”的模式。在这一框架中，预训练阶段成为唯一的训练步骤，模型不再依赖于传统的精调步骤（如</a:t>
            </a:r>
            <a:r>
              <a:rPr lang="en-US" altLang="zh-CN">
                <a:solidFill>
                  <a:srgbClr val="0E0E0E"/>
                </a:solidFill>
                <a:effectLst/>
                <a:latin typeface=".SF NS"/>
              </a:rPr>
              <a:t>BERT</a:t>
            </a:r>
            <a:r>
              <a:rPr lang="zh-CN" altLang="en-US">
                <a:solidFill>
                  <a:srgbClr val="0E0E0E"/>
                </a:solidFill>
                <a:effectLst/>
                <a:latin typeface=".SF NS"/>
              </a:rPr>
              <a:t>或</a:t>
            </a:r>
            <a:r>
              <a:rPr lang="en-US" altLang="zh-CN">
                <a:solidFill>
                  <a:srgbClr val="0E0E0E"/>
                </a:solidFill>
                <a:effectLst/>
                <a:latin typeface=".SF NS"/>
              </a:rPr>
              <a:t>T5）。</a:t>
            </a:r>
            <a:r>
              <a:rPr lang="zh-CN" altLang="en-US">
                <a:solidFill>
                  <a:srgbClr val="0E0E0E"/>
                </a:solidFill>
                <a:effectLst/>
                <a:latin typeface=".SF NS"/>
              </a:rPr>
              <a:t>这个方法比较激进，利用上下文学习替代了下游任务的精调，让模型能够实时适应不同的任务需求。</a:t>
            </a:r>
          </a:p>
          <a:p>
            <a:r>
              <a:rPr lang="zh-CN" altLang="en-US">
                <a:solidFill>
                  <a:srgbClr val="0E0E0E"/>
                </a:solidFill>
                <a:effectLst/>
                <a:latin typeface=".SF NS"/>
              </a:rPr>
              <a:t>在这种模式下，模型能够通过零样本学习直接从提示词中理解任务要求，而无需特定的训练数据。对于一些任务，用户可以通过提供一个或少量的示例来启用单样本或小样本学习。通过这种方式，模型仅需提示词中的上下文信息，即可完成各种任务。</a:t>
            </a:r>
          </a:p>
          <a:p>
            <a:r>
              <a:rPr lang="en-US" altLang="zh-CN">
                <a:solidFill>
                  <a:srgbClr val="0E0E0E"/>
                </a:solidFill>
                <a:effectLst/>
                <a:latin typeface=".SF NS"/>
              </a:rPr>
              <a:t>GPT-3</a:t>
            </a:r>
            <a:r>
              <a:rPr lang="zh-CN" altLang="en-US">
                <a:solidFill>
                  <a:srgbClr val="0E0E0E"/>
                </a:solidFill>
                <a:effectLst/>
                <a:latin typeface=".SF NS"/>
              </a:rPr>
              <a:t>在多个自然语言处理任务中表现出色，例如语言建模、完形填空以及知识问答。这一进展展示了语言模型可以通过建模语言和知识的可能。</a:t>
            </a:r>
            <a:endParaRPr lang="en-US" altLang="zh-CN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BE6611-AE89-83C4-8DE3-F4F452FEC34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9A835D0-8F7F-D848-919E-ABF6C3BA945A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engXian" panose="020F0502020204030204"/>
                <a:ea typeface="DengXian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engXian" panose="020F0502020204030204"/>
              <a:ea typeface="DengXian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6029598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0BEEE2-72D4-2DEC-3040-260F8A7528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A21B5C2-DCF3-316B-02FA-6CF8591C69D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EE95E00-4461-372A-32A0-57B9EFB8A2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>
                <a:solidFill>
                  <a:srgbClr val="0E0E0E"/>
                </a:solidFill>
                <a:effectLst/>
                <a:latin typeface=".SF NS"/>
              </a:rPr>
              <a:t>GPT-3</a:t>
            </a:r>
            <a:r>
              <a:rPr lang="zh-CN" altLang="en-US">
                <a:solidFill>
                  <a:srgbClr val="0E0E0E"/>
                </a:solidFill>
                <a:effectLst/>
                <a:latin typeface=".SF NS"/>
              </a:rPr>
              <a:t>于</a:t>
            </a:r>
            <a:r>
              <a:rPr lang="en-US" altLang="zh-CN">
                <a:solidFill>
                  <a:srgbClr val="0E0E0E"/>
                </a:solidFill>
                <a:effectLst/>
                <a:latin typeface=".SF NS"/>
              </a:rPr>
              <a:t>2020</a:t>
            </a:r>
            <a:r>
              <a:rPr lang="zh-CN" altLang="en-US">
                <a:solidFill>
                  <a:srgbClr val="0E0E0E"/>
                </a:solidFill>
                <a:effectLst/>
                <a:latin typeface=".SF NS"/>
              </a:rPr>
              <a:t>年引入“从提示学习到上下文学习”的模式。在这一框架中，预训练阶段成为唯一的训练步骤，模型不再依赖于传统的精调步骤（如</a:t>
            </a:r>
            <a:r>
              <a:rPr lang="en-US" altLang="zh-CN">
                <a:solidFill>
                  <a:srgbClr val="0E0E0E"/>
                </a:solidFill>
                <a:effectLst/>
                <a:latin typeface=".SF NS"/>
              </a:rPr>
              <a:t>BERT</a:t>
            </a:r>
            <a:r>
              <a:rPr lang="zh-CN" altLang="en-US">
                <a:solidFill>
                  <a:srgbClr val="0E0E0E"/>
                </a:solidFill>
                <a:effectLst/>
                <a:latin typeface=".SF NS"/>
              </a:rPr>
              <a:t>或</a:t>
            </a:r>
            <a:r>
              <a:rPr lang="en-US" altLang="zh-CN">
                <a:solidFill>
                  <a:srgbClr val="0E0E0E"/>
                </a:solidFill>
                <a:effectLst/>
                <a:latin typeface=".SF NS"/>
              </a:rPr>
              <a:t>T5）。</a:t>
            </a:r>
            <a:r>
              <a:rPr lang="zh-CN" altLang="en-US">
                <a:solidFill>
                  <a:srgbClr val="0E0E0E"/>
                </a:solidFill>
                <a:effectLst/>
                <a:latin typeface=".SF NS"/>
              </a:rPr>
              <a:t>这个方法比较激进，利用上下文学习替代了下游任务的精调，让模型能够实时适应不同的任务需求。</a:t>
            </a:r>
          </a:p>
          <a:p>
            <a:r>
              <a:rPr lang="zh-CN" altLang="en-US">
                <a:solidFill>
                  <a:srgbClr val="0E0E0E"/>
                </a:solidFill>
                <a:effectLst/>
                <a:latin typeface=".SF NS"/>
              </a:rPr>
              <a:t>在这种模式下，模型能够通过零样本学习直接从提示词中理解任务要求，而无需特定的训练数据。对于一些任务，用户可以通过提供一个或少量的示例来启用单样本或小样本学习。通过这种方式，模型仅需提示词中的上下文信息，即可完成各种任务。</a:t>
            </a:r>
          </a:p>
          <a:p>
            <a:r>
              <a:rPr lang="en-US" altLang="zh-CN">
                <a:solidFill>
                  <a:srgbClr val="0E0E0E"/>
                </a:solidFill>
                <a:effectLst/>
                <a:latin typeface=".SF NS"/>
              </a:rPr>
              <a:t>GPT-3</a:t>
            </a:r>
            <a:r>
              <a:rPr lang="zh-CN" altLang="en-US">
                <a:solidFill>
                  <a:srgbClr val="0E0E0E"/>
                </a:solidFill>
                <a:effectLst/>
                <a:latin typeface=".SF NS"/>
              </a:rPr>
              <a:t>在多个自然语言处理任务中表现出色，例如语言建模、完形填空以及知识问答。这一进展展示了语言模型可以通过建模语言和知识的可能。</a:t>
            </a:r>
            <a:endParaRPr lang="en-US" altLang="zh-CN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04B529-6C90-C667-86CA-01DF5898823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9A835D0-8F7F-D848-919E-ABF6C3BA945A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engXian" panose="020F0502020204030204"/>
                <a:ea typeface="DengXian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engXian" panose="020F0502020204030204"/>
              <a:ea typeface="DengXian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094505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F665B3-D4DC-054C-BF3C-09939967B34F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3458418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于此同时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大模型的训练还遭遇了其他的问题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</a:p>
          <a:p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右图可见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模型的参数量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训练数据与性能指标呈现近似的近似关系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但模型参数量的增大给训练带来了更大的困难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</a:p>
          <a:p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与此同时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由于精调存在需要额外数据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迁移难度高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过拟合风险高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目标与实际应用之间存在差距的问题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大模型针对任务的精调变得不切实际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9A835D0-8F7F-D848-919E-ABF6C3BA945A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engXian" panose="020F0502020204030204"/>
                <a:ea typeface="DengXian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engXian" panose="020F0502020204030204"/>
              <a:ea typeface="DengXian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2014254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0E0E0E"/>
                </a:solidFill>
                <a:effectLst/>
                <a:latin typeface=".SF NS"/>
              </a:rPr>
              <a:t>GPT-3开启了大模型时代</a:t>
            </a:r>
            <a:r>
              <a:rPr lang="zh-CN" altLang="en-US" dirty="0">
                <a:solidFill>
                  <a:srgbClr val="0E0E0E"/>
                </a:solidFill>
                <a:effectLst/>
                <a:latin typeface=".SF NS"/>
              </a:rPr>
              <a:t>。它是首个拥有</a:t>
            </a:r>
            <a:r>
              <a:rPr lang="en-US" altLang="zh-CN" dirty="0">
                <a:solidFill>
                  <a:srgbClr val="0E0E0E"/>
                </a:solidFill>
                <a:effectLst/>
                <a:latin typeface=".SF NS"/>
              </a:rPr>
              <a:t>1750</a:t>
            </a:r>
            <a:r>
              <a:rPr lang="zh-CN" altLang="en-US" dirty="0">
                <a:solidFill>
                  <a:srgbClr val="0E0E0E"/>
                </a:solidFill>
                <a:effectLst/>
                <a:latin typeface=".SF NS"/>
              </a:rPr>
              <a:t>亿参数的超大规模语言模型，标志着预训练模型进入了超大规模时代。在这个新阶段，模型的发展遵循“</a:t>
            </a:r>
            <a:r>
              <a:rPr lang="en-US" altLang="zh-CN" dirty="0">
                <a:solidFill>
                  <a:srgbClr val="0E0E0E"/>
                </a:solidFill>
                <a:effectLst/>
                <a:latin typeface=".SF NS"/>
              </a:rPr>
              <a:t>scaling-law</a:t>
            </a:r>
            <a:r>
              <a:rPr lang="zh-CN" altLang="en-US" dirty="0">
                <a:solidFill>
                  <a:srgbClr val="0E0E0E"/>
                </a:solidFill>
                <a:effectLst/>
                <a:latin typeface=".SF NS"/>
              </a:rPr>
              <a:t>”，即大幅提升参数量和预训练数据量会带来显著的性能提升。通过这一过程，研究者发现了许多大模型独有的优势，如上下文学习（</a:t>
            </a:r>
            <a:r>
              <a:rPr lang="en-US" altLang="zh-CN" dirty="0">
                <a:solidFill>
                  <a:srgbClr val="0E0E0E"/>
                </a:solidFill>
                <a:effectLst/>
                <a:latin typeface=".SF NS"/>
              </a:rPr>
              <a:t>In-context Learning）</a:t>
            </a:r>
            <a:r>
              <a:rPr lang="zh-CN" altLang="en-US" dirty="0">
                <a:solidFill>
                  <a:srgbClr val="0E0E0E"/>
                </a:solidFill>
                <a:effectLst/>
                <a:latin typeface=".SF NS"/>
              </a:rPr>
              <a:t>和涌现现象（</a:t>
            </a:r>
            <a:r>
              <a:rPr lang="en-US" altLang="zh-CN" dirty="0">
                <a:solidFill>
                  <a:srgbClr val="0E0E0E"/>
                </a:solidFill>
                <a:effectLst/>
                <a:latin typeface=".SF NS"/>
              </a:rPr>
              <a:t>Emergent Properties）</a:t>
            </a:r>
            <a:r>
              <a:rPr lang="zh-CN" altLang="en-US" dirty="0">
                <a:solidFill>
                  <a:srgbClr val="0E0E0E"/>
                </a:solidFill>
                <a:effectLst/>
                <a:latin typeface=".SF NS"/>
              </a:rPr>
              <a:t>等。</a:t>
            </a:r>
          </a:p>
          <a:p>
            <a:r>
              <a:rPr lang="zh-CN" altLang="en-US" dirty="0">
                <a:solidFill>
                  <a:srgbClr val="0E0E0E"/>
                </a:solidFill>
                <a:effectLst/>
                <a:latin typeface=".SF NS"/>
              </a:rPr>
              <a:t>随着大模型的发展，一种新的研究范式</a:t>
            </a:r>
            <a:r>
              <a:rPr lang="en-US" altLang="zh-CN" dirty="0">
                <a:solidFill>
                  <a:srgbClr val="0E0E0E"/>
                </a:solidFill>
                <a:effectLst/>
                <a:latin typeface=".SF NS"/>
              </a:rPr>
              <a:t>——</a:t>
            </a:r>
            <a:r>
              <a:rPr lang="zh-CN" altLang="en-US" dirty="0">
                <a:solidFill>
                  <a:srgbClr val="0E0E0E"/>
                </a:solidFill>
                <a:effectLst/>
                <a:latin typeface=".SF NS"/>
              </a:rPr>
              <a:t>提示工程（</a:t>
            </a:r>
            <a:r>
              <a:rPr lang="en-US" altLang="zh-CN" dirty="0">
                <a:solidFill>
                  <a:srgbClr val="0E0E0E"/>
                </a:solidFill>
                <a:effectLst/>
                <a:latin typeface=".SF NS"/>
              </a:rPr>
              <a:t>Prompt Engineering）</a:t>
            </a:r>
            <a:r>
              <a:rPr lang="zh-CN" altLang="en-US" dirty="0">
                <a:solidFill>
                  <a:srgbClr val="0E0E0E"/>
                </a:solidFill>
                <a:effectLst/>
                <a:latin typeface=".SF NS"/>
              </a:rPr>
              <a:t>应运而生。提示工程通过巧妙设计的输入提示，能够显著提高模型在不同任务上的表现。与此同时，解码器（自回归）模型的应用也迎来了强势回归。与早期“小”模型时代研究更偏向编码器架构（如</a:t>
            </a:r>
            <a:r>
              <a:rPr lang="en-US" altLang="zh-CN" dirty="0">
                <a:solidFill>
                  <a:srgbClr val="0E0E0E"/>
                </a:solidFill>
                <a:effectLst/>
                <a:latin typeface=".SF NS"/>
              </a:rPr>
              <a:t>BERT）</a:t>
            </a:r>
            <a:r>
              <a:rPr lang="zh-CN" altLang="en-US" dirty="0">
                <a:solidFill>
                  <a:srgbClr val="0E0E0E"/>
                </a:solidFill>
                <a:effectLst/>
                <a:latin typeface=".SF NS"/>
              </a:rPr>
              <a:t>不同，</a:t>
            </a:r>
            <a:r>
              <a:rPr lang="en-US" altLang="zh-CN" dirty="0">
                <a:solidFill>
                  <a:srgbClr val="0E0E0E"/>
                </a:solidFill>
                <a:effectLst/>
                <a:latin typeface=".SF NS"/>
              </a:rPr>
              <a:t>GPT-3</a:t>
            </a:r>
            <a:r>
              <a:rPr lang="zh-CN" altLang="en-US" dirty="0">
                <a:solidFill>
                  <a:srgbClr val="0E0E0E"/>
                </a:solidFill>
                <a:effectLst/>
                <a:latin typeface=".SF NS"/>
              </a:rPr>
              <a:t>之后，解码器架构（即</a:t>
            </a:r>
            <a:r>
              <a:rPr lang="en-US" altLang="zh-CN" dirty="0">
                <a:solidFill>
                  <a:srgbClr val="0E0E0E"/>
                </a:solidFill>
                <a:effectLst/>
                <a:latin typeface=".SF NS"/>
              </a:rPr>
              <a:t>GPT</a:t>
            </a:r>
            <a:r>
              <a:rPr lang="zh-CN" altLang="en-US" dirty="0">
                <a:solidFill>
                  <a:srgbClr val="0E0E0E"/>
                </a:solidFill>
                <a:effectLst/>
                <a:latin typeface=".SF NS"/>
              </a:rPr>
              <a:t>类模型）逐渐在大语言模型领域占据主导地位。</a:t>
            </a:r>
          </a:p>
          <a:p>
            <a:r>
              <a:rPr lang="zh-CN" altLang="en-US" dirty="0">
                <a:solidFill>
                  <a:srgbClr val="0E0E0E"/>
                </a:solidFill>
                <a:effectLst/>
                <a:latin typeface=".SF NS"/>
              </a:rPr>
              <a:t>随后，多个大型语言模型相继出现，进一步推动了这一趋势。例如，</a:t>
            </a:r>
            <a:r>
              <a:rPr lang="en-US" altLang="zh-CN" dirty="0">
                <a:solidFill>
                  <a:srgbClr val="0E0E0E"/>
                </a:solidFill>
                <a:effectLst/>
                <a:latin typeface=".SF NS"/>
              </a:rPr>
              <a:t>2021</a:t>
            </a:r>
            <a:r>
              <a:rPr lang="zh-CN" altLang="en-US" dirty="0">
                <a:solidFill>
                  <a:srgbClr val="0E0E0E"/>
                </a:solidFill>
                <a:effectLst/>
                <a:latin typeface=".SF NS"/>
              </a:rPr>
              <a:t>年的</a:t>
            </a:r>
            <a:r>
              <a:rPr lang="en-US" altLang="zh-CN" dirty="0">
                <a:solidFill>
                  <a:srgbClr val="0E0E0E"/>
                </a:solidFill>
                <a:effectLst/>
                <a:latin typeface=".SF NS"/>
              </a:rPr>
              <a:t>LaMDA</a:t>
            </a:r>
            <a:r>
              <a:rPr lang="zh-CN" altLang="en-US" dirty="0">
                <a:solidFill>
                  <a:srgbClr val="0E0E0E"/>
                </a:solidFill>
                <a:effectLst/>
                <a:latin typeface=".SF NS"/>
              </a:rPr>
              <a:t>和</a:t>
            </a:r>
            <a:r>
              <a:rPr lang="en-US" altLang="zh-CN" dirty="0">
                <a:solidFill>
                  <a:srgbClr val="0E0E0E"/>
                </a:solidFill>
                <a:effectLst/>
                <a:latin typeface=".SF NS"/>
              </a:rPr>
              <a:t>2022</a:t>
            </a:r>
            <a:r>
              <a:rPr lang="zh-CN" altLang="en-US" dirty="0">
                <a:solidFill>
                  <a:srgbClr val="0E0E0E"/>
                </a:solidFill>
                <a:effectLst/>
                <a:latin typeface=".SF NS"/>
              </a:rPr>
              <a:t>年的</a:t>
            </a:r>
            <a:r>
              <a:rPr lang="en-US" altLang="zh-CN" dirty="0">
                <a:solidFill>
                  <a:srgbClr val="0E0E0E"/>
                </a:solidFill>
                <a:effectLst/>
                <a:latin typeface=".SF NS"/>
              </a:rPr>
              <a:t>Chinchilla</a:t>
            </a:r>
            <a:r>
              <a:rPr lang="zh-CN" altLang="en-US" dirty="0">
                <a:solidFill>
                  <a:srgbClr val="0E0E0E"/>
                </a:solidFill>
                <a:effectLst/>
                <a:latin typeface=".SF NS"/>
              </a:rPr>
              <a:t>、</a:t>
            </a:r>
            <a:r>
              <a:rPr lang="en-US" altLang="zh-CN" dirty="0" err="1">
                <a:solidFill>
                  <a:srgbClr val="0E0E0E"/>
                </a:solidFill>
                <a:effectLst/>
                <a:latin typeface=".SF NS"/>
              </a:rPr>
              <a:t>PaLM</a:t>
            </a:r>
            <a:r>
              <a:rPr lang="zh-CN" altLang="en-US" dirty="0">
                <a:solidFill>
                  <a:srgbClr val="0E0E0E"/>
                </a:solidFill>
                <a:effectLst/>
                <a:latin typeface=".SF NS"/>
              </a:rPr>
              <a:t>模型。</a:t>
            </a:r>
            <a:endParaRPr lang="en-US" altLang="zh-CN" dirty="0">
              <a:solidFill>
                <a:srgbClr val="0E0E0E"/>
              </a:solidFill>
              <a:effectLst/>
              <a:latin typeface=".SF NS"/>
            </a:endParaRPr>
          </a:p>
          <a:p>
            <a:r>
              <a:rPr lang="zh-CN" altLang="en-US" dirty="0">
                <a:solidFill>
                  <a:srgbClr val="0E0E0E"/>
                </a:solidFill>
                <a:effectLst/>
                <a:latin typeface=".SF NS"/>
              </a:rPr>
              <a:t>与此同时，开源大模型也在逐步兴起，推动了研究的开放性与广泛应用。例如，</a:t>
            </a:r>
            <a:r>
              <a:rPr lang="en-US" altLang="zh-CN" dirty="0">
                <a:solidFill>
                  <a:srgbClr val="0E0E0E"/>
                </a:solidFill>
                <a:effectLst/>
                <a:latin typeface=".SF NS"/>
              </a:rPr>
              <a:t>Meta</a:t>
            </a:r>
            <a:r>
              <a:rPr lang="zh-CN" altLang="en-US" dirty="0">
                <a:solidFill>
                  <a:srgbClr val="0E0E0E"/>
                </a:solidFill>
                <a:effectLst/>
                <a:latin typeface=".SF NS"/>
              </a:rPr>
              <a:t>推出了</a:t>
            </a:r>
            <a:r>
              <a:rPr lang="en-US" altLang="zh-CN" dirty="0" err="1">
                <a:solidFill>
                  <a:srgbClr val="0E0E0E"/>
                </a:solidFill>
                <a:effectLst/>
                <a:latin typeface=".SF NS"/>
              </a:rPr>
              <a:t>OPT，EleutherAI</a:t>
            </a:r>
            <a:r>
              <a:rPr lang="zh-CN" altLang="en-US" dirty="0">
                <a:solidFill>
                  <a:srgbClr val="0E0E0E"/>
                </a:solidFill>
                <a:effectLst/>
                <a:latin typeface=".SF NS"/>
              </a:rPr>
              <a:t>发布了</a:t>
            </a:r>
            <a:r>
              <a:rPr lang="en-US" altLang="zh-CN" dirty="0">
                <a:solidFill>
                  <a:srgbClr val="0E0E0E"/>
                </a:solidFill>
                <a:effectLst/>
                <a:latin typeface=".SF NS"/>
              </a:rPr>
              <a:t>GPT-</a:t>
            </a:r>
            <a:r>
              <a:rPr lang="en-US" altLang="zh-CN" dirty="0" err="1">
                <a:solidFill>
                  <a:srgbClr val="0E0E0E"/>
                </a:solidFill>
                <a:effectLst/>
                <a:latin typeface=".SF NS"/>
              </a:rPr>
              <a:t>NeoX</a:t>
            </a:r>
            <a:r>
              <a:rPr lang="en-US" altLang="zh-CN" dirty="0">
                <a:solidFill>
                  <a:srgbClr val="0E0E0E"/>
                </a:solidFill>
                <a:effectLst/>
                <a:latin typeface=".SF NS"/>
              </a:rPr>
              <a:t>，</a:t>
            </a:r>
            <a:r>
              <a:rPr lang="zh-CN" altLang="en-US" dirty="0">
                <a:solidFill>
                  <a:srgbClr val="0E0E0E"/>
                </a:solidFill>
                <a:effectLst/>
                <a:latin typeface=".SF NS"/>
              </a:rPr>
              <a:t>而</a:t>
            </a:r>
            <a:r>
              <a:rPr lang="en-US" altLang="zh-CN" dirty="0">
                <a:solidFill>
                  <a:srgbClr val="0E0E0E"/>
                </a:solidFill>
                <a:effectLst/>
                <a:latin typeface=".SF NS"/>
              </a:rPr>
              <a:t>BLOOM</a:t>
            </a:r>
            <a:r>
              <a:rPr lang="zh-CN" altLang="en-US" dirty="0">
                <a:solidFill>
                  <a:srgbClr val="0E0E0E"/>
                </a:solidFill>
                <a:effectLst/>
                <a:latin typeface=".SF NS"/>
              </a:rPr>
              <a:t>则成为</a:t>
            </a:r>
            <a:r>
              <a:rPr lang="en-US" altLang="zh-CN" dirty="0">
                <a:solidFill>
                  <a:srgbClr val="0E0E0E"/>
                </a:solidFill>
                <a:effectLst/>
                <a:latin typeface=".SF NS"/>
              </a:rPr>
              <a:t>2022</a:t>
            </a:r>
            <a:r>
              <a:rPr lang="zh-CN" altLang="en-US" dirty="0">
                <a:solidFill>
                  <a:srgbClr val="0E0E0E"/>
                </a:solidFill>
                <a:effectLst/>
                <a:latin typeface=".SF NS"/>
              </a:rPr>
              <a:t>年最具代表性的开源语言模型之一。这些开源模型不仅提供了更多的可控性，还为学术界和工业界带来了大量的研究机会，推动了大模型的广泛应用与发展。</a:t>
            </a:r>
          </a:p>
          <a:p>
            <a:r>
              <a:rPr lang="zh-CN" altLang="en-US" dirty="0">
                <a:solidFill>
                  <a:srgbClr val="0E0E0E"/>
                </a:solidFill>
                <a:effectLst/>
                <a:latin typeface=".SF NS"/>
              </a:rPr>
              <a:t>总的来说，</a:t>
            </a:r>
            <a:r>
              <a:rPr lang="en-US" altLang="zh-CN" dirty="0">
                <a:solidFill>
                  <a:srgbClr val="0E0E0E"/>
                </a:solidFill>
                <a:effectLst/>
                <a:latin typeface=".SF NS"/>
              </a:rPr>
              <a:t>GPT-3</a:t>
            </a:r>
            <a:r>
              <a:rPr lang="zh-CN" altLang="en-US" dirty="0">
                <a:solidFill>
                  <a:srgbClr val="0E0E0E"/>
                </a:solidFill>
                <a:effectLst/>
                <a:latin typeface=".SF NS"/>
              </a:rPr>
              <a:t>开启了大模型时代，随着模型规模的持续扩大和架构的不断创新，预训练模型在各类自然语言处理任务中的应用场景愈加广泛，显示了巨大的潜力和前景。</a:t>
            </a:r>
          </a:p>
          <a:p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9A835D0-8F7F-D848-919E-ABF6C3BA945A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engXian" panose="020F0502020204030204"/>
                <a:ea typeface="DengXian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engXian" panose="020F0502020204030204"/>
              <a:ea typeface="DengXian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7264362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作为引领大语言模型变革的模型GPT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，其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发展路径始于2018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月，早期模型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</a:t>
            </a:r>
            <a:r>
              <a:rPr lang="en-US" altLang="zh-CN" dirty="0">
                <a:solidFill>
                  <a:srgbClr val="0E0E0E"/>
                </a:solidFill>
                <a:effectLst/>
                <a:latin typeface=".SF NS"/>
              </a:rPr>
              <a:t>PT-1</a:t>
            </a:r>
            <a:r>
              <a:rPr lang="zh-CN" altLang="en-US" dirty="0">
                <a:solidFill>
                  <a:srgbClr val="0E0E0E"/>
                </a:solidFill>
                <a:effectLst/>
                <a:latin typeface=".SF NS"/>
              </a:rPr>
              <a:t>和</a:t>
            </a:r>
            <a:r>
              <a:rPr lang="en-US" altLang="zh-CN" dirty="0">
                <a:solidFill>
                  <a:srgbClr val="0E0E0E"/>
                </a:solidFill>
                <a:effectLst/>
                <a:latin typeface=".SF NS"/>
              </a:rPr>
              <a:t>GPT-2，</a:t>
            </a:r>
            <a:r>
              <a:rPr lang="zh-CN" altLang="en-US" dirty="0">
                <a:solidFill>
                  <a:srgbClr val="0E0E0E"/>
                </a:solidFill>
                <a:effectLst/>
                <a:latin typeface=".SF NS"/>
              </a:rPr>
              <a:t>已经展现了在自然语言生成、语言理解和推理上的优越性能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GPT3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赋予</a:t>
            </a:r>
            <a:r>
              <a:rPr lang="zh-CN" altLang="en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预训练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模型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few-shot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学习能力，参数达到</a:t>
            </a:r>
            <a:r>
              <a:rPr lang="en-US" altLang="zh-CN" dirty="0">
                <a:solidFill>
                  <a:srgbClr val="0E0E0E"/>
                </a:solidFill>
                <a:effectLst/>
                <a:latin typeface=".SF NS"/>
              </a:rPr>
              <a:t>1750</a:t>
            </a:r>
            <a:r>
              <a:rPr lang="zh-CN" altLang="en-US" dirty="0">
                <a:solidFill>
                  <a:srgbClr val="0E0E0E"/>
                </a:solidFill>
                <a:effectLst/>
                <a:latin typeface=".SF NS"/>
              </a:rPr>
              <a:t>亿，进一步提升模型能力。从</a:t>
            </a:r>
            <a:r>
              <a:rPr lang="en-US" altLang="zh-CN" dirty="0">
                <a:solidFill>
                  <a:srgbClr val="0E0E0E"/>
                </a:solidFill>
                <a:effectLst/>
                <a:latin typeface=".SF NS"/>
              </a:rPr>
              <a:t>2022</a:t>
            </a:r>
            <a:r>
              <a:rPr lang="zh-CN" altLang="en-US" dirty="0">
                <a:solidFill>
                  <a:srgbClr val="0E0E0E"/>
                </a:solidFill>
                <a:effectLst/>
                <a:latin typeface=".SF NS"/>
              </a:rPr>
              <a:t>年起，</a:t>
            </a:r>
            <a:r>
              <a:rPr lang="en-US" altLang="zh-CN" dirty="0">
                <a:solidFill>
                  <a:srgbClr val="0E0E0E"/>
                </a:solidFill>
                <a:effectLst/>
                <a:latin typeface=".SF NS"/>
              </a:rPr>
              <a:t>GPT</a:t>
            </a:r>
            <a:r>
              <a:rPr lang="zh-CN" altLang="en-US" dirty="0">
                <a:solidFill>
                  <a:srgbClr val="0E0E0E"/>
                </a:solidFill>
                <a:effectLst/>
                <a:latin typeface=".SF NS"/>
              </a:rPr>
              <a:t>又经历了一系列重大更新迭代，从</a:t>
            </a:r>
            <a:r>
              <a:rPr lang="en-US" altLang="zh-CN" dirty="0">
                <a:solidFill>
                  <a:srgbClr val="0E0E0E"/>
                </a:solidFill>
                <a:effectLst/>
                <a:latin typeface=".SF NS"/>
              </a:rPr>
              <a:t>instruct</a:t>
            </a:r>
            <a:r>
              <a:rPr lang="zh-CN" altLang="en-US" dirty="0">
                <a:solidFill>
                  <a:srgbClr val="0E0E0E"/>
                </a:solidFill>
                <a:effectLst/>
                <a:latin typeface=".SF NS"/>
              </a:rPr>
              <a:t> </a:t>
            </a:r>
            <a:r>
              <a:rPr lang="en-US" altLang="zh-CN" dirty="0">
                <a:solidFill>
                  <a:srgbClr val="0E0E0E"/>
                </a:solidFill>
                <a:effectLst/>
                <a:latin typeface=".SF NS"/>
              </a:rPr>
              <a:t>GPT</a:t>
            </a:r>
            <a:r>
              <a:rPr lang="zh-CN" altLang="en-US" dirty="0">
                <a:solidFill>
                  <a:srgbClr val="0E0E0E"/>
                </a:solidFill>
                <a:effectLst/>
                <a:latin typeface=".SF NS"/>
              </a:rPr>
              <a:t>到</a:t>
            </a:r>
            <a:r>
              <a:rPr lang="en-US" altLang="zh-CN" dirty="0" err="1">
                <a:solidFill>
                  <a:srgbClr val="0E0E0E"/>
                </a:solidFill>
                <a:effectLst/>
                <a:latin typeface=".SF NS"/>
              </a:rPr>
              <a:t>chatGPT</a:t>
            </a:r>
            <a:r>
              <a:rPr lang="zh-CN" altLang="en-US" dirty="0">
                <a:solidFill>
                  <a:srgbClr val="0E0E0E"/>
                </a:solidFill>
                <a:effectLst/>
                <a:latin typeface=".SF NS"/>
              </a:rPr>
              <a:t>，再到当下的</a:t>
            </a:r>
            <a:r>
              <a:rPr lang="en-US" altLang="zh-CN" dirty="0">
                <a:solidFill>
                  <a:srgbClr val="0E0E0E"/>
                </a:solidFill>
                <a:effectLst/>
                <a:latin typeface=".SF NS"/>
              </a:rPr>
              <a:t>GPT4</a:t>
            </a:r>
            <a:r>
              <a:rPr lang="zh-CN" altLang="en-US" dirty="0">
                <a:solidFill>
                  <a:srgbClr val="0E0E0E"/>
                </a:solidFill>
                <a:effectLst/>
                <a:latin typeface=".SF NS"/>
              </a:rPr>
              <a:t>，通过支持</a:t>
            </a:r>
            <a:r>
              <a:rPr lang="zh-CN" altLang="en-CN" dirty="0">
                <a:solidFill>
                  <a:srgbClr val="0E0E0E"/>
                </a:solidFill>
                <a:effectLst/>
                <a:latin typeface=".SF NS"/>
              </a:rPr>
              <a:t>多模态</a:t>
            </a:r>
            <a:r>
              <a:rPr lang="zh-CN" altLang="en-US" dirty="0">
                <a:solidFill>
                  <a:srgbClr val="0E0E0E"/>
                </a:solidFill>
                <a:effectLst/>
                <a:latin typeface=".SF NS"/>
              </a:rPr>
              <a:t>等能力，使得大模型的推理能力有了进一步的飞跃。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9A835D0-8F7F-D848-919E-ABF6C3BA945A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engXian" panose="020F0502020204030204"/>
                <a:ea typeface="DengXian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engXian" panose="020F0502020204030204"/>
              <a:ea typeface="DengXian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4910799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这里以树的形式总结了大模型各个模型的发展以及衍生迭代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，可以看到</a:t>
            </a:r>
            <a:r>
              <a:rPr lang="zh-CN" altLang="en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树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的主干分出了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encoder-only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encoder-decoder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decoder-only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等分叉，当中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decode-only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树枝上有我们熟知的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GPT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系列模型等，在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encoder-only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树枝上有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bert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模型等，在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encoder-decoder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树枝上有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GLM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等模型。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9A835D0-8F7F-D848-919E-ABF6C3BA945A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engXian" panose="020F0502020204030204"/>
                <a:ea typeface="DengXian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engXian" panose="020F0502020204030204"/>
              <a:ea typeface="DengXian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9395431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在这样一个大语言模型时代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，随着更多优秀大模型的开源和随之建立起的活跃开源社区，学习大模型不再是一件摸不着方向、门槛高的事情，这里列举了一些模型资料、训练微调以及推理常用库，还有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huggingface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等著名的开源模型社区，大家可以点进链接去浏览相关资料。最后让我们</a:t>
            </a:r>
            <a:r>
              <a:rPr lang="zh-CN" altLang="en-US" sz="1200" b="1" dirty="0"/>
              <a:t>拥抱大语言模型时代，动手学就完事了</a:t>
            </a:r>
            <a:r>
              <a:rPr lang="en-US" altLang="zh-CN" sz="1200" b="1" dirty="0"/>
              <a:t>!</a:t>
            </a:r>
            <a:endParaRPr lang="zh-CN" altLang="en-US" sz="1200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9A835D0-8F7F-D848-919E-ABF6C3BA945A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engXian" panose="020F0502020204030204"/>
                <a:ea typeface="DengXian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engXian" panose="020F0502020204030204"/>
              <a:ea typeface="DengXian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700870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F665B3-D4DC-054C-BF3C-09939967B34F}" type="slidenum">
              <a:rPr kumimoji="1" lang="zh-CN" altLang="en-US" smtClean="0"/>
              <a:t>27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636407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F665B3-D4DC-054C-BF3C-09939967B34F}" type="slidenum">
              <a:rPr kumimoji="1" lang="zh-CN" altLang="en-US" smtClean="0"/>
              <a:t>28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439344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F665B3-D4DC-054C-BF3C-09939967B34F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979253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F665B3-D4DC-054C-BF3C-09939967B34F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432514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>
                <a:solidFill>
                  <a:srgbClr val="0E0E0E"/>
                </a:solidFill>
                <a:effectLst/>
                <a:latin typeface=".SF NS"/>
              </a:rPr>
              <a:t>GPT-3</a:t>
            </a:r>
            <a:r>
              <a:rPr lang="zh-CN" altLang="en-US">
                <a:solidFill>
                  <a:srgbClr val="0E0E0E"/>
                </a:solidFill>
                <a:effectLst/>
                <a:latin typeface=".SF NS"/>
              </a:rPr>
              <a:t>于</a:t>
            </a:r>
            <a:r>
              <a:rPr lang="en-US" altLang="zh-CN">
                <a:solidFill>
                  <a:srgbClr val="0E0E0E"/>
                </a:solidFill>
                <a:effectLst/>
                <a:latin typeface=".SF NS"/>
              </a:rPr>
              <a:t>2020</a:t>
            </a:r>
            <a:r>
              <a:rPr lang="zh-CN" altLang="en-US">
                <a:solidFill>
                  <a:srgbClr val="0E0E0E"/>
                </a:solidFill>
                <a:effectLst/>
                <a:latin typeface=".SF NS"/>
              </a:rPr>
              <a:t>年引入“从提示学习到上下文学习”的模式。在这一框架中，预训练阶段成为唯一的训练步骤，模型不再依赖于传统的精调步骤（如</a:t>
            </a:r>
            <a:r>
              <a:rPr lang="en-US" altLang="zh-CN">
                <a:solidFill>
                  <a:srgbClr val="0E0E0E"/>
                </a:solidFill>
                <a:effectLst/>
                <a:latin typeface=".SF NS"/>
              </a:rPr>
              <a:t>BERT</a:t>
            </a:r>
            <a:r>
              <a:rPr lang="zh-CN" altLang="en-US">
                <a:solidFill>
                  <a:srgbClr val="0E0E0E"/>
                </a:solidFill>
                <a:effectLst/>
                <a:latin typeface=".SF NS"/>
              </a:rPr>
              <a:t>或</a:t>
            </a:r>
            <a:r>
              <a:rPr lang="en-US" altLang="zh-CN">
                <a:solidFill>
                  <a:srgbClr val="0E0E0E"/>
                </a:solidFill>
                <a:effectLst/>
                <a:latin typeface=".SF NS"/>
              </a:rPr>
              <a:t>T5）。</a:t>
            </a:r>
            <a:r>
              <a:rPr lang="zh-CN" altLang="en-US">
                <a:solidFill>
                  <a:srgbClr val="0E0E0E"/>
                </a:solidFill>
                <a:effectLst/>
                <a:latin typeface=".SF NS"/>
              </a:rPr>
              <a:t>这个方法比较激进，利用上下文学习替代了下游任务的精调，让模型能够实时适应不同的任务需求。</a:t>
            </a:r>
          </a:p>
          <a:p>
            <a:r>
              <a:rPr lang="zh-CN" altLang="en-US">
                <a:solidFill>
                  <a:srgbClr val="0E0E0E"/>
                </a:solidFill>
                <a:effectLst/>
                <a:latin typeface=".SF NS"/>
              </a:rPr>
              <a:t>在这种模式下，模型能够通过零样本学习直接从提示词中理解任务要求，而无需特定的训练数据。对于一些任务，用户可以通过提供一个或少量的示例来启用单样本或小样本学习。通过这种方式，模型仅需提示词中的上下文信息，即可完成各种任务。</a:t>
            </a:r>
          </a:p>
          <a:p>
            <a:r>
              <a:rPr lang="en-US" altLang="zh-CN">
                <a:solidFill>
                  <a:srgbClr val="0E0E0E"/>
                </a:solidFill>
                <a:effectLst/>
                <a:latin typeface=".SF NS"/>
              </a:rPr>
              <a:t>GPT-3</a:t>
            </a:r>
            <a:r>
              <a:rPr lang="zh-CN" altLang="en-US">
                <a:solidFill>
                  <a:srgbClr val="0E0E0E"/>
                </a:solidFill>
                <a:effectLst/>
                <a:latin typeface=".SF NS"/>
              </a:rPr>
              <a:t>在多个自然语言处理任务中表现出色，例如语言建模、完形填空以及知识问答。这一进展展示了语言模型可以通过建模语言和知识的可能。</a:t>
            </a:r>
            <a:endParaRPr lang="en-US" altLang="zh-CN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9A835D0-8F7F-D848-919E-ABF6C3BA945A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engXian" panose="020F0502020204030204"/>
                <a:ea typeface="DengXian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engXian" panose="020F0502020204030204"/>
              <a:ea typeface="DengXian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208093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4EB013-FC3D-FF0D-D40B-92D50194A0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F904E1E-0D70-AAA8-B8A2-4594583B36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DF28B2D-B7E1-52D0-0D76-A50810AB69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>
                <a:solidFill>
                  <a:srgbClr val="0E0E0E"/>
                </a:solidFill>
                <a:effectLst/>
                <a:latin typeface=".SF NS"/>
              </a:rPr>
              <a:t>GPT-3</a:t>
            </a:r>
            <a:r>
              <a:rPr lang="zh-CN" altLang="en-US">
                <a:solidFill>
                  <a:srgbClr val="0E0E0E"/>
                </a:solidFill>
                <a:effectLst/>
                <a:latin typeface=".SF NS"/>
              </a:rPr>
              <a:t>于</a:t>
            </a:r>
            <a:r>
              <a:rPr lang="en-US" altLang="zh-CN">
                <a:solidFill>
                  <a:srgbClr val="0E0E0E"/>
                </a:solidFill>
                <a:effectLst/>
                <a:latin typeface=".SF NS"/>
              </a:rPr>
              <a:t>2020</a:t>
            </a:r>
            <a:r>
              <a:rPr lang="zh-CN" altLang="en-US">
                <a:solidFill>
                  <a:srgbClr val="0E0E0E"/>
                </a:solidFill>
                <a:effectLst/>
                <a:latin typeface=".SF NS"/>
              </a:rPr>
              <a:t>年引入“从提示学习到上下文学习”的模式。在这一框架中，预训练阶段成为唯一的训练步骤，模型不再依赖于传统的精调步骤（如</a:t>
            </a:r>
            <a:r>
              <a:rPr lang="en-US" altLang="zh-CN">
                <a:solidFill>
                  <a:srgbClr val="0E0E0E"/>
                </a:solidFill>
                <a:effectLst/>
                <a:latin typeface=".SF NS"/>
              </a:rPr>
              <a:t>BERT</a:t>
            </a:r>
            <a:r>
              <a:rPr lang="zh-CN" altLang="en-US">
                <a:solidFill>
                  <a:srgbClr val="0E0E0E"/>
                </a:solidFill>
                <a:effectLst/>
                <a:latin typeface=".SF NS"/>
              </a:rPr>
              <a:t>或</a:t>
            </a:r>
            <a:r>
              <a:rPr lang="en-US" altLang="zh-CN">
                <a:solidFill>
                  <a:srgbClr val="0E0E0E"/>
                </a:solidFill>
                <a:effectLst/>
                <a:latin typeface=".SF NS"/>
              </a:rPr>
              <a:t>T5）。</a:t>
            </a:r>
            <a:r>
              <a:rPr lang="zh-CN" altLang="en-US">
                <a:solidFill>
                  <a:srgbClr val="0E0E0E"/>
                </a:solidFill>
                <a:effectLst/>
                <a:latin typeface=".SF NS"/>
              </a:rPr>
              <a:t>这个方法比较激进，利用上下文学习替代了下游任务的精调，让模型能够实时适应不同的任务需求。</a:t>
            </a:r>
          </a:p>
          <a:p>
            <a:r>
              <a:rPr lang="zh-CN" altLang="en-US">
                <a:solidFill>
                  <a:srgbClr val="0E0E0E"/>
                </a:solidFill>
                <a:effectLst/>
                <a:latin typeface=".SF NS"/>
              </a:rPr>
              <a:t>在这种模式下，模型能够通过零样本学习直接从提示词中理解任务要求，而无需特定的训练数据。对于一些任务，用户可以通过提供一个或少量的示例来启用单样本或小样本学习。通过这种方式，模型仅需提示词中的上下文信息，即可完成各种任务。</a:t>
            </a:r>
          </a:p>
          <a:p>
            <a:r>
              <a:rPr lang="en-US" altLang="zh-CN">
                <a:solidFill>
                  <a:srgbClr val="0E0E0E"/>
                </a:solidFill>
                <a:effectLst/>
                <a:latin typeface=".SF NS"/>
              </a:rPr>
              <a:t>GPT-3</a:t>
            </a:r>
            <a:r>
              <a:rPr lang="zh-CN" altLang="en-US">
                <a:solidFill>
                  <a:srgbClr val="0E0E0E"/>
                </a:solidFill>
                <a:effectLst/>
                <a:latin typeface=".SF NS"/>
              </a:rPr>
              <a:t>在多个自然语言处理任务中表现出色，例如语言建模、完形填空以及知识问答。这一进展展示了语言模型可以通过建模语言和知识的可能。</a:t>
            </a:r>
            <a:endParaRPr lang="en-US" altLang="zh-CN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F2D2FB-E35F-A686-C33C-FC057CA1E29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9A835D0-8F7F-D848-919E-ABF6C3BA945A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engXian" panose="020F0502020204030204"/>
                <a:ea typeface="DengXian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engXian" panose="020F0502020204030204"/>
              <a:ea typeface="DengXian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993807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399AD3-5CCA-00AB-3654-3CBA158911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E5540B8-17A3-56EF-A4AF-468C810694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A3E3A33-03D4-A782-FB30-52A4ADF2DB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>
                <a:solidFill>
                  <a:srgbClr val="0E0E0E"/>
                </a:solidFill>
                <a:effectLst/>
                <a:latin typeface=".SF NS"/>
              </a:rPr>
              <a:t>GPT-3</a:t>
            </a:r>
            <a:r>
              <a:rPr lang="zh-CN" altLang="en-US">
                <a:solidFill>
                  <a:srgbClr val="0E0E0E"/>
                </a:solidFill>
                <a:effectLst/>
                <a:latin typeface=".SF NS"/>
              </a:rPr>
              <a:t>于</a:t>
            </a:r>
            <a:r>
              <a:rPr lang="en-US" altLang="zh-CN">
                <a:solidFill>
                  <a:srgbClr val="0E0E0E"/>
                </a:solidFill>
                <a:effectLst/>
                <a:latin typeface=".SF NS"/>
              </a:rPr>
              <a:t>2020</a:t>
            </a:r>
            <a:r>
              <a:rPr lang="zh-CN" altLang="en-US">
                <a:solidFill>
                  <a:srgbClr val="0E0E0E"/>
                </a:solidFill>
                <a:effectLst/>
                <a:latin typeface=".SF NS"/>
              </a:rPr>
              <a:t>年引入“从提示学习到上下文学习”的模式。在这一框架中，预训练阶段成为唯一的训练步骤，模型不再依赖于传统的精调步骤（如</a:t>
            </a:r>
            <a:r>
              <a:rPr lang="en-US" altLang="zh-CN">
                <a:solidFill>
                  <a:srgbClr val="0E0E0E"/>
                </a:solidFill>
                <a:effectLst/>
                <a:latin typeface=".SF NS"/>
              </a:rPr>
              <a:t>BERT</a:t>
            </a:r>
            <a:r>
              <a:rPr lang="zh-CN" altLang="en-US">
                <a:solidFill>
                  <a:srgbClr val="0E0E0E"/>
                </a:solidFill>
                <a:effectLst/>
                <a:latin typeface=".SF NS"/>
              </a:rPr>
              <a:t>或</a:t>
            </a:r>
            <a:r>
              <a:rPr lang="en-US" altLang="zh-CN">
                <a:solidFill>
                  <a:srgbClr val="0E0E0E"/>
                </a:solidFill>
                <a:effectLst/>
                <a:latin typeface=".SF NS"/>
              </a:rPr>
              <a:t>T5）。</a:t>
            </a:r>
            <a:r>
              <a:rPr lang="zh-CN" altLang="en-US">
                <a:solidFill>
                  <a:srgbClr val="0E0E0E"/>
                </a:solidFill>
                <a:effectLst/>
                <a:latin typeface=".SF NS"/>
              </a:rPr>
              <a:t>这个方法比较激进，利用上下文学习替代了下游任务的精调，让模型能够实时适应不同的任务需求。</a:t>
            </a:r>
          </a:p>
          <a:p>
            <a:r>
              <a:rPr lang="zh-CN" altLang="en-US">
                <a:solidFill>
                  <a:srgbClr val="0E0E0E"/>
                </a:solidFill>
                <a:effectLst/>
                <a:latin typeface=".SF NS"/>
              </a:rPr>
              <a:t>在这种模式下，模型能够通过零样本学习直接从提示词中理解任务要求，而无需特定的训练数据。对于一些任务，用户可以通过提供一个或少量的示例来启用单样本或小样本学习。通过这种方式，模型仅需提示词中的上下文信息，即可完成各种任务。</a:t>
            </a:r>
          </a:p>
          <a:p>
            <a:r>
              <a:rPr lang="en-US" altLang="zh-CN">
                <a:solidFill>
                  <a:srgbClr val="0E0E0E"/>
                </a:solidFill>
                <a:effectLst/>
                <a:latin typeface=".SF NS"/>
              </a:rPr>
              <a:t>GPT-3</a:t>
            </a:r>
            <a:r>
              <a:rPr lang="zh-CN" altLang="en-US">
                <a:solidFill>
                  <a:srgbClr val="0E0E0E"/>
                </a:solidFill>
                <a:effectLst/>
                <a:latin typeface=".SF NS"/>
              </a:rPr>
              <a:t>在多个自然语言处理任务中表现出色，例如语言建模、完形填空以及知识问答。这一进展展示了语言模型可以通过建模语言和知识的可能。</a:t>
            </a:r>
            <a:endParaRPr lang="en-US" altLang="zh-CN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DDF46F-8EBA-B774-C3BB-66BEE9B085E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9A835D0-8F7F-D848-919E-ABF6C3BA945A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engXian" panose="020F0502020204030204"/>
                <a:ea typeface="DengXian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engXian" panose="020F0502020204030204"/>
              <a:ea typeface="DengXian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596545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6C1F4A-83DB-3752-A41C-2541033C1D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174F166-752F-05F6-24E4-E5C1B2EA69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538739E-6312-8172-9D3A-F58515ECEF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>
                <a:solidFill>
                  <a:srgbClr val="0E0E0E"/>
                </a:solidFill>
                <a:effectLst/>
                <a:latin typeface=".SF NS"/>
              </a:rPr>
              <a:t>GPT-3</a:t>
            </a:r>
            <a:r>
              <a:rPr lang="zh-CN" altLang="en-US">
                <a:solidFill>
                  <a:srgbClr val="0E0E0E"/>
                </a:solidFill>
                <a:effectLst/>
                <a:latin typeface=".SF NS"/>
              </a:rPr>
              <a:t>于</a:t>
            </a:r>
            <a:r>
              <a:rPr lang="en-US" altLang="zh-CN">
                <a:solidFill>
                  <a:srgbClr val="0E0E0E"/>
                </a:solidFill>
                <a:effectLst/>
                <a:latin typeface=".SF NS"/>
              </a:rPr>
              <a:t>2020</a:t>
            </a:r>
            <a:r>
              <a:rPr lang="zh-CN" altLang="en-US">
                <a:solidFill>
                  <a:srgbClr val="0E0E0E"/>
                </a:solidFill>
                <a:effectLst/>
                <a:latin typeface=".SF NS"/>
              </a:rPr>
              <a:t>年引入“从提示学习到上下文学习”的模式。在这一框架中，预训练阶段成为唯一的训练步骤，模型不再依赖于传统的精调步骤（如</a:t>
            </a:r>
            <a:r>
              <a:rPr lang="en-US" altLang="zh-CN">
                <a:solidFill>
                  <a:srgbClr val="0E0E0E"/>
                </a:solidFill>
                <a:effectLst/>
                <a:latin typeface=".SF NS"/>
              </a:rPr>
              <a:t>BERT</a:t>
            </a:r>
            <a:r>
              <a:rPr lang="zh-CN" altLang="en-US">
                <a:solidFill>
                  <a:srgbClr val="0E0E0E"/>
                </a:solidFill>
                <a:effectLst/>
                <a:latin typeface=".SF NS"/>
              </a:rPr>
              <a:t>或</a:t>
            </a:r>
            <a:r>
              <a:rPr lang="en-US" altLang="zh-CN">
                <a:solidFill>
                  <a:srgbClr val="0E0E0E"/>
                </a:solidFill>
                <a:effectLst/>
                <a:latin typeface=".SF NS"/>
              </a:rPr>
              <a:t>T5）。</a:t>
            </a:r>
            <a:r>
              <a:rPr lang="zh-CN" altLang="en-US">
                <a:solidFill>
                  <a:srgbClr val="0E0E0E"/>
                </a:solidFill>
                <a:effectLst/>
                <a:latin typeface=".SF NS"/>
              </a:rPr>
              <a:t>这个方法比较激进，利用上下文学习替代了下游任务的精调，让模型能够实时适应不同的任务需求。</a:t>
            </a:r>
          </a:p>
          <a:p>
            <a:r>
              <a:rPr lang="zh-CN" altLang="en-US">
                <a:solidFill>
                  <a:srgbClr val="0E0E0E"/>
                </a:solidFill>
                <a:effectLst/>
                <a:latin typeface=".SF NS"/>
              </a:rPr>
              <a:t>在这种模式下，模型能够通过零样本学习直接从提示词中理解任务要求，而无需特定的训练数据。对于一些任务，用户可以通过提供一个或少量的示例来启用单样本或小样本学习。通过这种方式，模型仅需提示词中的上下文信息，即可完成各种任务。</a:t>
            </a:r>
          </a:p>
          <a:p>
            <a:r>
              <a:rPr lang="en-US" altLang="zh-CN">
                <a:solidFill>
                  <a:srgbClr val="0E0E0E"/>
                </a:solidFill>
                <a:effectLst/>
                <a:latin typeface=".SF NS"/>
              </a:rPr>
              <a:t>GPT-3</a:t>
            </a:r>
            <a:r>
              <a:rPr lang="zh-CN" altLang="en-US">
                <a:solidFill>
                  <a:srgbClr val="0E0E0E"/>
                </a:solidFill>
                <a:effectLst/>
                <a:latin typeface=".SF NS"/>
              </a:rPr>
              <a:t>在多个自然语言处理任务中表现出色，例如语言建模、完形填空以及知识问答。这一进展展示了语言模型可以通过建模语言和知识的可能。</a:t>
            </a:r>
            <a:endParaRPr lang="en-US" altLang="zh-CN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2EB8F8-F9A2-1F9E-D09E-03FFEB814B8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9A835D0-8F7F-D848-919E-ABF6C3BA945A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engXian" panose="020F0502020204030204"/>
                <a:ea typeface="DengXian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engXian" panose="020F0502020204030204"/>
              <a:ea typeface="DengXian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856464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EC2230-78EE-38CD-7DE9-D307AEA709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0223B6C-2654-ACA7-0E79-CC55A26AE2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E6E4958-4C51-4FC3-AAC2-4AFF677D31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65BCAF-2268-A094-BE61-7EABD702C0B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9A835D0-8F7F-D848-919E-ABF6C3BA945A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engXian" panose="020F0502020204030204"/>
                <a:ea typeface="DengXian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engXian" panose="020F0502020204030204"/>
              <a:ea typeface="DengXian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424538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2">
            <a:extLst>
              <a:ext uri="{FF2B5EF4-FFF2-40B4-BE49-F238E27FC236}">
                <a16:creationId xmlns:a16="http://schemas.microsoft.com/office/drawing/2014/main" id="{8E2E7F42-BA52-D445-9BF4-37EFABDBF3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0208" y="258810"/>
            <a:ext cx="9647721" cy="42336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0070C0"/>
                </a:solidFill>
                <a:latin typeface="DengXian" charset="-122"/>
                <a:ea typeface="DengXian" charset="-122"/>
                <a:cs typeface="DengXian" charset="-122"/>
              </a:defRPr>
            </a:lvl1pPr>
            <a:lvl2pPr marL="457167" indent="0" algn="ctr">
              <a:buNone/>
              <a:defRPr sz="2000"/>
            </a:lvl2pPr>
            <a:lvl3pPr marL="914332" indent="0" algn="ctr">
              <a:buNone/>
              <a:defRPr sz="1800"/>
            </a:lvl3pPr>
            <a:lvl4pPr marL="1371498" indent="0" algn="ctr">
              <a:buNone/>
              <a:defRPr sz="1600"/>
            </a:lvl4pPr>
            <a:lvl5pPr marL="1828664" indent="0" algn="ctr">
              <a:buNone/>
              <a:defRPr sz="1600"/>
            </a:lvl5pPr>
            <a:lvl6pPr marL="2285830" indent="0" algn="ctr">
              <a:buNone/>
              <a:defRPr sz="1600"/>
            </a:lvl6pPr>
            <a:lvl7pPr marL="2742994" indent="0" algn="ctr">
              <a:buNone/>
              <a:defRPr sz="1600"/>
            </a:lvl7pPr>
            <a:lvl8pPr marL="3200160" indent="0" algn="ctr">
              <a:buNone/>
              <a:defRPr sz="1600"/>
            </a:lvl8pPr>
            <a:lvl9pPr marL="3657327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10" name="Round Single Corner Rectangle 23">
            <a:extLst>
              <a:ext uri="{FF2B5EF4-FFF2-40B4-BE49-F238E27FC236}">
                <a16:creationId xmlns:a16="http://schemas.microsoft.com/office/drawing/2014/main" id="{7C6AEE32-B8C1-6A4C-A7FC-3D48434AA2F3}"/>
              </a:ext>
            </a:extLst>
          </p:cNvPr>
          <p:cNvSpPr/>
          <p:nvPr userDrawn="1"/>
        </p:nvSpPr>
        <p:spPr>
          <a:xfrm>
            <a:off x="0" y="2593976"/>
            <a:ext cx="3767667" cy="1179513"/>
          </a:xfrm>
          <a:prstGeom prst="round1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1" lang="zh-CN" altLang="en-US"/>
          </a:p>
        </p:txBody>
      </p:sp>
      <p:sp>
        <p:nvSpPr>
          <p:cNvPr id="11" name="Round Diagonal Corner Rectangle 22">
            <a:extLst>
              <a:ext uri="{FF2B5EF4-FFF2-40B4-BE49-F238E27FC236}">
                <a16:creationId xmlns:a16="http://schemas.microsoft.com/office/drawing/2014/main" id="{C0936AC5-2B1B-894B-A392-1EA67A527D82}"/>
              </a:ext>
            </a:extLst>
          </p:cNvPr>
          <p:cNvSpPr/>
          <p:nvPr userDrawn="1"/>
        </p:nvSpPr>
        <p:spPr>
          <a:xfrm>
            <a:off x="3767667" y="2593976"/>
            <a:ext cx="8424333" cy="1179513"/>
          </a:xfrm>
          <a:prstGeom prst="round2DiagRect">
            <a:avLst/>
          </a:prstGeom>
          <a:solidFill>
            <a:srgbClr val="0092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1" lang="zh-CN" altLang="en-US" sz="3000" dirty="0">
              <a:solidFill>
                <a:schemeClr val="bg1"/>
              </a:solidFill>
            </a:endParaRPr>
          </a:p>
        </p:txBody>
      </p:sp>
      <p:sp>
        <p:nvSpPr>
          <p:cNvPr id="12" name="TextBox 24">
            <a:extLst>
              <a:ext uri="{FF2B5EF4-FFF2-40B4-BE49-F238E27FC236}">
                <a16:creationId xmlns:a16="http://schemas.microsoft.com/office/drawing/2014/main" id="{77FF3029-E46E-A842-8D55-920CA1C59219}"/>
              </a:ext>
            </a:extLst>
          </p:cNvPr>
          <p:cNvSpPr txBox="1"/>
          <p:nvPr userDrawn="1"/>
        </p:nvSpPr>
        <p:spPr>
          <a:xfrm>
            <a:off x="490190" y="2922122"/>
            <a:ext cx="25726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zh-CN" altLang="en-US" sz="1800" b="1" dirty="0">
                <a:solidFill>
                  <a:srgbClr val="0070C0"/>
                </a:solidFill>
                <a:latin typeface="DengXian" charset="-122"/>
                <a:ea typeface="DengXian" charset="-122"/>
                <a:cs typeface="DengXian" charset="-122"/>
              </a:rPr>
              <a:t>复旦大学大数据学院</a:t>
            </a:r>
            <a:endParaRPr kumimoji="1" lang="en-US" altLang="zh-CN" sz="1800" b="1" dirty="0">
              <a:solidFill>
                <a:srgbClr val="0070C0"/>
              </a:solidFill>
              <a:latin typeface="DengXian" charset="-122"/>
              <a:ea typeface="DengXian" charset="-122"/>
              <a:cs typeface="DengXian" charset="-122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en-US" altLang="zh-CN" sz="1000" b="1" dirty="0">
                <a:solidFill>
                  <a:srgbClr val="0070C0"/>
                </a:solidFill>
                <a:latin typeface="DengXian" charset="-122"/>
                <a:ea typeface="DengXian" charset="-122"/>
                <a:cs typeface="DengXian" charset="-122"/>
              </a:rPr>
              <a:t>School</a:t>
            </a:r>
            <a:r>
              <a:rPr kumimoji="1" lang="zh-CN" altLang="en-US" sz="1000" b="1" dirty="0">
                <a:solidFill>
                  <a:srgbClr val="0070C0"/>
                </a:solidFill>
                <a:latin typeface="DengXian" charset="-122"/>
                <a:ea typeface="DengXian" charset="-122"/>
                <a:cs typeface="DengXian" charset="-122"/>
              </a:rPr>
              <a:t> </a:t>
            </a:r>
            <a:r>
              <a:rPr kumimoji="1" lang="en-US" altLang="zh-CN" sz="1000" b="1" dirty="0">
                <a:solidFill>
                  <a:srgbClr val="0070C0"/>
                </a:solidFill>
                <a:latin typeface="DengXian" charset="-122"/>
                <a:ea typeface="DengXian" charset="-122"/>
                <a:cs typeface="DengXian" charset="-122"/>
              </a:rPr>
              <a:t>of</a:t>
            </a:r>
            <a:r>
              <a:rPr kumimoji="1" lang="zh-CN" altLang="en-US" sz="1000" b="1" dirty="0">
                <a:solidFill>
                  <a:srgbClr val="0070C0"/>
                </a:solidFill>
                <a:latin typeface="DengXian" charset="-122"/>
                <a:ea typeface="DengXian" charset="-122"/>
                <a:cs typeface="DengXian" charset="-122"/>
              </a:rPr>
              <a:t> </a:t>
            </a:r>
            <a:r>
              <a:rPr kumimoji="1" lang="en-US" altLang="zh-CN" sz="1000" b="1" dirty="0">
                <a:solidFill>
                  <a:srgbClr val="0070C0"/>
                </a:solidFill>
                <a:latin typeface="DengXian" charset="-122"/>
                <a:ea typeface="DengXian" charset="-122"/>
                <a:cs typeface="DengXian" charset="-122"/>
              </a:rPr>
              <a:t>Data</a:t>
            </a:r>
            <a:r>
              <a:rPr kumimoji="1" lang="zh-CN" altLang="en-US" sz="1000" b="1" dirty="0">
                <a:solidFill>
                  <a:srgbClr val="0070C0"/>
                </a:solidFill>
                <a:latin typeface="DengXian" charset="-122"/>
                <a:ea typeface="DengXian" charset="-122"/>
                <a:cs typeface="DengXian" charset="-122"/>
              </a:rPr>
              <a:t> </a:t>
            </a:r>
            <a:r>
              <a:rPr kumimoji="1" lang="en-US" altLang="zh-CN" sz="1000" b="1" dirty="0">
                <a:solidFill>
                  <a:srgbClr val="0070C0"/>
                </a:solidFill>
                <a:latin typeface="DengXian" charset="-122"/>
                <a:ea typeface="DengXian" charset="-122"/>
                <a:cs typeface="DengXian" charset="-122"/>
              </a:rPr>
              <a:t>Science,</a:t>
            </a:r>
            <a:r>
              <a:rPr kumimoji="1" lang="zh-CN" altLang="en-US" sz="1000" b="1" dirty="0">
                <a:solidFill>
                  <a:srgbClr val="0070C0"/>
                </a:solidFill>
                <a:latin typeface="DengXian" charset="-122"/>
                <a:ea typeface="DengXian" charset="-122"/>
                <a:cs typeface="DengXian" charset="-122"/>
              </a:rPr>
              <a:t> </a:t>
            </a:r>
            <a:r>
              <a:rPr kumimoji="1" lang="en-US" altLang="zh-CN" sz="1000" b="1" dirty="0">
                <a:solidFill>
                  <a:srgbClr val="0070C0"/>
                </a:solidFill>
                <a:latin typeface="DengXian" charset="-122"/>
                <a:ea typeface="DengXian" charset="-122"/>
                <a:cs typeface="DengXian" charset="-122"/>
              </a:rPr>
              <a:t>Fudan</a:t>
            </a:r>
            <a:r>
              <a:rPr kumimoji="1" lang="zh-CN" altLang="en-US" sz="1000" b="1" dirty="0">
                <a:solidFill>
                  <a:srgbClr val="0070C0"/>
                </a:solidFill>
                <a:latin typeface="DengXian" charset="-122"/>
                <a:ea typeface="DengXian" charset="-122"/>
                <a:cs typeface="DengXian" charset="-122"/>
              </a:rPr>
              <a:t> </a:t>
            </a:r>
            <a:r>
              <a:rPr kumimoji="1" lang="en-US" altLang="zh-CN" sz="1000" b="1" dirty="0">
                <a:solidFill>
                  <a:srgbClr val="0070C0"/>
                </a:solidFill>
                <a:latin typeface="DengXian" charset="-122"/>
                <a:ea typeface="DengXian" charset="-122"/>
                <a:cs typeface="DengXian" charset="-122"/>
              </a:rPr>
              <a:t>University</a:t>
            </a:r>
            <a:endParaRPr kumimoji="1" lang="zh-CN" altLang="en-US" sz="1000" b="1" dirty="0">
              <a:solidFill>
                <a:srgbClr val="0070C0"/>
              </a:solidFill>
              <a:latin typeface="DengXian" charset="-122"/>
              <a:ea typeface="DengXian" charset="-122"/>
              <a:cs typeface="DengXian" charset="-122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099338C8-1DBF-0D4F-833A-BEAAE406F3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01441" y="2825325"/>
            <a:ext cx="8155092" cy="654473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>
              <a:lnSpc>
                <a:spcPct val="110000"/>
              </a:lnSpc>
              <a:defRPr sz="3000" b="0" i="0">
                <a:solidFill>
                  <a:schemeClr val="bg1"/>
                </a:solidFill>
                <a:latin typeface="DengXian" charset="-122"/>
                <a:ea typeface="DengXian" charset="-122"/>
                <a:cs typeface="DengXian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pic>
        <p:nvPicPr>
          <p:cNvPr id="14" name="Picture 13" descr="Logo, icon&#10;&#10;Description automatically generated">
            <a:extLst>
              <a:ext uri="{FF2B5EF4-FFF2-40B4-BE49-F238E27FC236}">
                <a16:creationId xmlns:a16="http://schemas.microsoft.com/office/drawing/2014/main" id="{348FD2F3-4917-634B-8164-EDDCEBBCED1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2000" y="18076"/>
            <a:ext cx="1080000" cy="1080000"/>
          </a:xfrm>
          <a:prstGeom prst="rect">
            <a:avLst/>
          </a:prstGeom>
        </p:spPr>
      </p:pic>
      <p:pic>
        <p:nvPicPr>
          <p:cNvPr id="18" name="Picture 4" descr="C:\Users\Administrator\Desktop\元素\复旦ppt921-19.png">
            <a:extLst>
              <a:ext uri="{FF2B5EF4-FFF2-40B4-BE49-F238E27FC236}">
                <a16:creationId xmlns:a16="http://schemas.microsoft.com/office/drawing/2014/main" id="{E5DED13B-4212-6A4C-A678-626DB88CD88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4884" y="487368"/>
            <a:ext cx="9901768" cy="395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022825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2">
            <a:extLst>
              <a:ext uri="{FF2B5EF4-FFF2-40B4-BE49-F238E27FC236}">
                <a16:creationId xmlns:a16="http://schemas.microsoft.com/office/drawing/2014/main" id="{8E2E7F42-BA52-D445-9BF4-37EFABDBF3A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30208" y="258810"/>
            <a:ext cx="9647721" cy="42336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0070C0"/>
                </a:solidFill>
                <a:latin typeface="DengXian" charset="-122"/>
                <a:ea typeface="DengXian" charset="-122"/>
                <a:cs typeface="DengXian" charset="-122"/>
              </a:defRPr>
            </a:lvl1pPr>
            <a:lvl2pPr marL="457167" indent="0" algn="ctr">
              <a:buNone/>
              <a:defRPr sz="2000"/>
            </a:lvl2pPr>
            <a:lvl3pPr marL="914332" indent="0" algn="ctr">
              <a:buNone/>
              <a:defRPr sz="1800"/>
            </a:lvl3pPr>
            <a:lvl4pPr marL="1371498" indent="0" algn="ctr">
              <a:buNone/>
              <a:defRPr sz="1600"/>
            </a:lvl4pPr>
            <a:lvl5pPr marL="1828664" indent="0" algn="ctr">
              <a:buNone/>
              <a:defRPr sz="1600"/>
            </a:lvl5pPr>
            <a:lvl6pPr marL="2285830" indent="0" algn="ctr">
              <a:buNone/>
              <a:defRPr sz="1600"/>
            </a:lvl6pPr>
            <a:lvl7pPr marL="2742994" indent="0" algn="ctr">
              <a:buNone/>
              <a:defRPr sz="1600"/>
            </a:lvl7pPr>
            <a:lvl8pPr marL="3200160" indent="0" algn="ctr">
              <a:buNone/>
              <a:defRPr sz="1600"/>
            </a:lvl8pPr>
            <a:lvl9pPr marL="3657327" indent="0" algn="ctr">
              <a:buNone/>
              <a:defRPr sz="1600"/>
            </a:lvl9pPr>
          </a:lstStyle>
          <a:p>
            <a:r>
              <a:rPr lang="zh-CN" altLang="en-US" dirty="0"/>
              <a:t>单击以编辑母版副标题样式</a:t>
            </a:r>
            <a:endParaRPr lang="en-US" dirty="0"/>
          </a:p>
        </p:txBody>
      </p:sp>
      <p:sp>
        <p:nvSpPr>
          <p:cNvPr id="10" name="Round Single Corner Rectangle 23">
            <a:extLst>
              <a:ext uri="{FF2B5EF4-FFF2-40B4-BE49-F238E27FC236}">
                <a16:creationId xmlns:a16="http://schemas.microsoft.com/office/drawing/2014/main" id="{7C6AEE32-B8C1-6A4C-A7FC-3D48434AA2F3}"/>
              </a:ext>
            </a:extLst>
          </p:cNvPr>
          <p:cNvSpPr/>
          <p:nvPr userDrawn="1"/>
        </p:nvSpPr>
        <p:spPr>
          <a:xfrm>
            <a:off x="0" y="2593976"/>
            <a:ext cx="3767667" cy="1179513"/>
          </a:xfrm>
          <a:prstGeom prst="round1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1" lang="zh-CN" altLang="en-US"/>
          </a:p>
        </p:txBody>
      </p:sp>
      <p:sp>
        <p:nvSpPr>
          <p:cNvPr id="11" name="Round Diagonal Corner Rectangle 22">
            <a:extLst>
              <a:ext uri="{FF2B5EF4-FFF2-40B4-BE49-F238E27FC236}">
                <a16:creationId xmlns:a16="http://schemas.microsoft.com/office/drawing/2014/main" id="{C0936AC5-2B1B-894B-A392-1EA67A527D82}"/>
              </a:ext>
            </a:extLst>
          </p:cNvPr>
          <p:cNvSpPr/>
          <p:nvPr userDrawn="1"/>
        </p:nvSpPr>
        <p:spPr>
          <a:xfrm>
            <a:off x="3767667" y="2593976"/>
            <a:ext cx="8424333" cy="1179513"/>
          </a:xfrm>
          <a:prstGeom prst="round2DiagRect">
            <a:avLst/>
          </a:prstGeom>
          <a:solidFill>
            <a:srgbClr val="0092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1" lang="zh-CN" altLang="en-US" sz="3000" dirty="0">
              <a:solidFill>
                <a:schemeClr val="bg1"/>
              </a:solidFill>
            </a:endParaRPr>
          </a:p>
        </p:txBody>
      </p:sp>
      <p:sp>
        <p:nvSpPr>
          <p:cNvPr id="12" name="TextBox 24">
            <a:extLst>
              <a:ext uri="{FF2B5EF4-FFF2-40B4-BE49-F238E27FC236}">
                <a16:creationId xmlns:a16="http://schemas.microsoft.com/office/drawing/2014/main" id="{77FF3029-E46E-A842-8D55-920CA1C59219}"/>
              </a:ext>
            </a:extLst>
          </p:cNvPr>
          <p:cNvSpPr txBox="1"/>
          <p:nvPr userDrawn="1"/>
        </p:nvSpPr>
        <p:spPr>
          <a:xfrm>
            <a:off x="490190" y="2922122"/>
            <a:ext cx="25726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zh-CN" altLang="en-CN" sz="1800" b="1" dirty="0">
                <a:solidFill>
                  <a:srgbClr val="0070C0"/>
                </a:solidFill>
                <a:latin typeface="DengXian" charset="-122"/>
                <a:ea typeface="DengXian" charset="-122"/>
                <a:cs typeface="DengXian" charset="-122"/>
              </a:rPr>
              <a:t>智能</a:t>
            </a:r>
            <a:r>
              <a:rPr kumimoji="1" lang="zh-CN" altLang="en-US" sz="1800" b="1" dirty="0">
                <a:solidFill>
                  <a:srgbClr val="0070C0"/>
                </a:solidFill>
                <a:latin typeface="DengXian" charset="-122"/>
                <a:ea typeface="DengXian" charset="-122"/>
                <a:cs typeface="DengXian" charset="-122"/>
              </a:rPr>
              <a:t>复杂体系实验室</a:t>
            </a:r>
            <a:endParaRPr kumimoji="1" lang="zh-CN" altLang="en-US" sz="1000" b="1" dirty="0">
              <a:solidFill>
                <a:srgbClr val="0070C0"/>
              </a:solidFill>
              <a:latin typeface="DengXian" charset="-122"/>
              <a:ea typeface="DengXian" charset="-122"/>
              <a:cs typeface="DengXian" charset="-122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099338C8-1DBF-0D4F-833A-BEAAE406F3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01441" y="2825325"/>
            <a:ext cx="8155092" cy="654473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>
              <a:lnSpc>
                <a:spcPct val="110000"/>
              </a:lnSpc>
              <a:defRPr sz="3000" b="0" i="0">
                <a:solidFill>
                  <a:schemeClr val="bg1"/>
                </a:solidFill>
                <a:latin typeface="DengXian" charset="-122"/>
                <a:ea typeface="DengXian" charset="-122"/>
                <a:cs typeface="DengXian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pic>
        <p:nvPicPr>
          <p:cNvPr id="14" name="Picture 13" descr="Logo, icon&#10;&#10;Description automatically generated">
            <a:extLst>
              <a:ext uri="{FF2B5EF4-FFF2-40B4-BE49-F238E27FC236}">
                <a16:creationId xmlns:a16="http://schemas.microsoft.com/office/drawing/2014/main" id="{348FD2F3-4917-634B-8164-EDDCEBBCED1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2000" y="18076"/>
            <a:ext cx="1080000" cy="1080000"/>
          </a:xfrm>
          <a:prstGeom prst="rect">
            <a:avLst/>
          </a:prstGeom>
        </p:spPr>
      </p:pic>
      <p:pic>
        <p:nvPicPr>
          <p:cNvPr id="18" name="Picture 4" descr="C:\Users\Administrator\Desktop\元素\复旦ppt921-19.png">
            <a:extLst>
              <a:ext uri="{FF2B5EF4-FFF2-40B4-BE49-F238E27FC236}">
                <a16:creationId xmlns:a16="http://schemas.microsoft.com/office/drawing/2014/main" id="{E5DED13B-4212-6A4C-A678-626DB88CD88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4884" y="487368"/>
            <a:ext cx="9901768" cy="395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762244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C:\Users\Administrator\Desktop\元素\复旦ppt921-14.png">
            <a:extLst>
              <a:ext uri="{FF2B5EF4-FFF2-40B4-BE49-F238E27FC236}">
                <a16:creationId xmlns:a16="http://schemas.microsoft.com/office/drawing/2014/main" id="{459505FA-DAE0-3405-668B-5469D66E751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584" y="411163"/>
            <a:ext cx="12202584" cy="144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BF72D066-D083-4296-66BB-D148ABE514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193" y="6751"/>
            <a:ext cx="8970107" cy="48330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>
                <a:latin typeface="DengXian" charset="-122"/>
                <a:ea typeface="DengXian" charset="-122"/>
                <a:cs typeface="DengXian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pic>
        <p:nvPicPr>
          <p:cNvPr id="4" name="Picture 3" descr="Logo, icon&#10;&#10;Description automatically generated">
            <a:extLst>
              <a:ext uri="{FF2B5EF4-FFF2-40B4-BE49-F238E27FC236}">
                <a16:creationId xmlns:a16="http://schemas.microsoft.com/office/drawing/2014/main" id="{30C00BCE-9E44-3A2E-024E-21BCD05FA9F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17572" y="15625"/>
            <a:ext cx="474428" cy="474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9125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584" y="1808168"/>
            <a:ext cx="2178051" cy="5045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 5"/>
          <p:cNvSpPr>
            <a:spLocks noChangeArrowheads="1"/>
          </p:cNvSpPr>
          <p:nvPr userDrawn="1"/>
        </p:nvSpPr>
        <p:spPr bwMode="auto">
          <a:xfrm>
            <a:off x="-10584" y="0"/>
            <a:ext cx="2178051" cy="6858000"/>
          </a:xfrm>
          <a:prstGeom prst="rect">
            <a:avLst/>
          </a:prstGeom>
          <a:solidFill>
            <a:srgbClr val="0092DC">
              <a:alpha val="80000"/>
            </a:srgbClr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4000">
              <a:solidFill>
                <a:srgbClr val="FFFFFF"/>
              </a:solidFill>
              <a:latin typeface="DengXian" charset="-122"/>
              <a:ea typeface="DengXian" charset="-122"/>
              <a:cs typeface="DengXian" charset="-122"/>
            </a:endParaRPr>
          </a:p>
        </p:txBody>
      </p:sp>
      <p:grpSp>
        <p:nvGrpSpPr>
          <p:cNvPr id="4" name="组合 2"/>
          <p:cNvGrpSpPr>
            <a:grpSpLocks/>
          </p:cNvGrpSpPr>
          <p:nvPr userDrawn="1"/>
        </p:nvGrpSpPr>
        <p:grpSpPr bwMode="auto">
          <a:xfrm>
            <a:off x="1606551" y="2087568"/>
            <a:ext cx="1104900" cy="828675"/>
            <a:chOff x="0" y="0"/>
            <a:chExt cx="828000" cy="828000"/>
          </a:xfrm>
        </p:grpSpPr>
        <p:sp>
          <p:nvSpPr>
            <p:cNvPr id="5" name="椭圆 8"/>
            <p:cNvSpPr>
              <a:spLocks noChangeAspect="1"/>
            </p:cNvSpPr>
            <p:nvPr/>
          </p:nvSpPr>
          <p:spPr bwMode="auto">
            <a:xfrm>
              <a:off x="0" y="0"/>
              <a:ext cx="828000" cy="828000"/>
            </a:xfrm>
            <a:prstGeom prst="ellipse">
              <a:avLst/>
            </a:prstGeom>
            <a:solidFill>
              <a:schemeClr val="bg1"/>
            </a:solidFill>
            <a:ln w="38100" cmpd="sng">
              <a:solidFill>
                <a:schemeClr val="accent1"/>
              </a:solidFill>
              <a:round/>
              <a:headEnd/>
              <a:tailEnd/>
            </a:ln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0070C0"/>
                </a:solidFill>
                <a:latin typeface="DengXian" charset="-122"/>
                <a:ea typeface="DengXian" charset="-122"/>
                <a:cs typeface="DengXian" charset="-122"/>
              </a:endParaRPr>
            </a:p>
          </p:txBody>
        </p:sp>
        <p:sp>
          <p:nvSpPr>
            <p:cNvPr id="6" name="文本框 12"/>
            <p:cNvSpPr txBox="1">
              <a:spLocks noChangeArrowheads="1"/>
            </p:cNvSpPr>
            <p:nvPr/>
          </p:nvSpPr>
          <p:spPr bwMode="auto">
            <a:xfrm>
              <a:off x="77724" y="157034"/>
              <a:ext cx="672552" cy="5227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800" dirty="0">
                  <a:solidFill>
                    <a:srgbClr val="0070C0"/>
                  </a:solidFill>
                  <a:latin typeface="DengXian" charset="-122"/>
                  <a:ea typeface="DengXian" charset="-122"/>
                  <a:cs typeface="DengXian" charset="-122"/>
                </a:rPr>
                <a:t>2</a:t>
              </a:r>
              <a:endParaRPr lang="zh-CN" altLang="en-US" sz="2800" dirty="0">
                <a:solidFill>
                  <a:srgbClr val="0070C0"/>
                </a:solidFill>
                <a:latin typeface="DengXian" charset="-122"/>
                <a:ea typeface="DengXian" charset="-122"/>
                <a:cs typeface="DengXian" charset="-122"/>
              </a:endParaRPr>
            </a:p>
          </p:txBody>
        </p:sp>
      </p:grpSp>
      <p:grpSp>
        <p:nvGrpSpPr>
          <p:cNvPr id="7" name="组合 2"/>
          <p:cNvGrpSpPr>
            <a:grpSpLocks/>
          </p:cNvGrpSpPr>
          <p:nvPr userDrawn="1"/>
        </p:nvGrpSpPr>
        <p:grpSpPr bwMode="auto">
          <a:xfrm>
            <a:off x="1608667" y="3198818"/>
            <a:ext cx="1104900" cy="828675"/>
            <a:chOff x="0" y="0"/>
            <a:chExt cx="828000" cy="828000"/>
          </a:xfrm>
        </p:grpSpPr>
        <p:sp>
          <p:nvSpPr>
            <p:cNvPr id="8" name="椭圆 8"/>
            <p:cNvSpPr>
              <a:spLocks noChangeAspect="1"/>
            </p:cNvSpPr>
            <p:nvPr/>
          </p:nvSpPr>
          <p:spPr bwMode="auto">
            <a:xfrm>
              <a:off x="0" y="0"/>
              <a:ext cx="828000" cy="828000"/>
            </a:xfrm>
            <a:prstGeom prst="ellipse">
              <a:avLst/>
            </a:prstGeom>
            <a:solidFill>
              <a:schemeClr val="bg1"/>
            </a:solidFill>
            <a:ln w="38100" cmpd="sng">
              <a:solidFill>
                <a:schemeClr val="accent1"/>
              </a:solidFill>
              <a:round/>
              <a:headEnd/>
              <a:tailEnd/>
            </a:ln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0070C0"/>
                </a:solidFill>
                <a:latin typeface="DengXian" charset="-122"/>
                <a:ea typeface="DengXian" charset="-122"/>
                <a:cs typeface="DengXian" charset="-122"/>
              </a:endParaRPr>
            </a:p>
          </p:txBody>
        </p:sp>
        <p:sp>
          <p:nvSpPr>
            <p:cNvPr id="9" name="文本框 12"/>
            <p:cNvSpPr txBox="1">
              <a:spLocks noChangeArrowheads="1"/>
            </p:cNvSpPr>
            <p:nvPr/>
          </p:nvSpPr>
          <p:spPr bwMode="auto">
            <a:xfrm>
              <a:off x="77725" y="157034"/>
              <a:ext cx="672552" cy="5227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en-US"/>
              </a:defPPr>
              <a:lvl1pPr algn="ctr">
                <a:defRPr sz="280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800" dirty="0">
                  <a:latin typeface="DengXian" charset="-122"/>
                  <a:ea typeface="DengXian" charset="-122"/>
                  <a:cs typeface="DengXian" charset="-122"/>
                </a:rPr>
                <a:t>3</a:t>
              </a:r>
              <a:endParaRPr lang="zh-CN" altLang="en-US" sz="2800" dirty="0">
                <a:latin typeface="DengXian" charset="-122"/>
                <a:ea typeface="DengXian" charset="-122"/>
                <a:cs typeface="DengXian" charset="-122"/>
              </a:endParaRPr>
            </a:p>
          </p:txBody>
        </p:sp>
      </p:grpSp>
      <p:grpSp>
        <p:nvGrpSpPr>
          <p:cNvPr id="10" name="组合 2"/>
          <p:cNvGrpSpPr>
            <a:grpSpLocks/>
          </p:cNvGrpSpPr>
          <p:nvPr userDrawn="1"/>
        </p:nvGrpSpPr>
        <p:grpSpPr bwMode="auto">
          <a:xfrm>
            <a:off x="1610787" y="4311655"/>
            <a:ext cx="1104900" cy="828675"/>
            <a:chOff x="0" y="0"/>
            <a:chExt cx="828000" cy="828000"/>
          </a:xfrm>
        </p:grpSpPr>
        <p:sp>
          <p:nvSpPr>
            <p:cNvPr id="11" name="椭圆 8"/>
            <p:cNvSpPr>
              <a:spLocks noChangeAspect="1"/>
            </p:cNvSpPr>
            <p:nvPr/>
          </p:nvSpPr>
          <p:spPr bwMode="auto">
            <a:xfrm>
              <a:off x="0" y="0"/>
              <a:ext cx="828000" cy="828000"/>
            </a:xfrm>
            <a:prstGeom prst="ellipse">
              <a:avLst/>
            </a:prstGeom>
            <a:solidFill>
              <a:schemeClr val="bg1"/>
            </a:solidFill>
            <a:ln w="38100" cmpd="sng">
              <a:solidFill>
                <a:schemeClr val="accent1"/>
              </a:solidFill>
              <a:round/>
              <a:headEnd/>
              <a:tailEnd/>
            </a:ln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0070C0"/>
                </a:solidFill>
                <a:latin typeface="DengXian" charset="-122"/>
                <a:ea typeface="DengXian" charset="-122"/>
                <a:cs typeface="DengXian" charset="-122"/>
              </a:endParaRPr>
            </a:p>
          </p:txBody>
        </p:sp>
        <p:sp>
          <p:nvSpPr>
            <p:cNvPr id="12" name="文本框 12"/>
            <p:cNvSpPr txBox="1">
              <a:spLocks noChangeArrowheads="1"/>
            </p:cNvSpPr>
            <p:nvPr/>
          </p:nvSpPr>
          <p:spPr bwMode="auto">
            <a:xfrm>
              <a:off x="77724" y="157035"/>
              <a:ext cx="672552" cy="5227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800" dirty="0">
                  <a:solidFill>
                    <a:srgbClr val="0070C0"/>
                  </a:solidFill>
                  <a:latin typeface="DengXian" charset="-122"/>
                  <a:ea typeface="DengXian" charset="-122"/>
                  <a:cs typeface="DengXian" charset="-122"/>
                </a:rPr>
                <a:t>4</a:t>
              </a:r>
              <a:endParaRPr lang="zh-CN" altLang="en-US" sz="2800" dirty="0">
                <a:solidFill>
                  <a:srgbClr val="0070C0"/>
                </a:solidFill>
                <a:latin typeface="DengXian" charset="-122"/>
                <a:ea typeface="DengXian" charset="-122"/>
                <a:cs typeface="DengXian" charset="-122"/>
              </a:endParaRPr>
            </a:p>
          </p:txBody>
        </p:sp>
      </p:grpSp>
      <p:grpSp>
        <p:nvGrpSpPr>
          <p:cNvPr id="13" name="组合 2"/>
          <p:cNvGrpSpPr>
            <a:grpSpLocks/>
          </p:cNvGrpSpPr>
          <p:nvPr userDrawn="1"/>
        </p:nvGrpSpPr>
        <p:grpSpPr bwMode="auto">
          <a:xfrm>
            <a:off x="1602319" y="979493"/>
            <a:ext cx="1104900" cy="828675"/>
            <a:chOff x="0" y="0"/>
            <a:chExt cx="828000" cy="828000"/>
          </a:xfrm>
        </p:grpSpPr>
        <p:sp>
          <p:nvSpPr>
            <p:cNvPr id="14" name="椭圆 8"/>
            <p:cNvSpPr>
              <a:spLocks noChangeAspect="1"/>
            </p:cNvSpPr>
            <p:nvPr/>
          </p:nvSpPr>
          <p:spPr bwMode="auto">
            <a:xfrm>
              <a:off x="0" y="0"/>
              <a:ext cx="828000" cy="828000"/>
            </a:xfrm>
            <a:prstGeom prst="ellipse">
              <a:avLst/>
            </a:prstGeom>
            <a:solidFill>
              <a:schemeClr val="bg1"/>
            </a:solidFill>
            <a:ln w="38100" cmpd="sng">
              <a:solidFill>
                <a:schemeClr val="accent1"/>
              </a:solidFill>
              <a:round/>
              <a:headEnd/>
              <a:tailEnd/>
            </a:ln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0070C0"/>
                </a:solidFill>
                <a:latin typeface="DengXian" charset="-122"/>
                <a:ea typeface="DengXian" charset="-122"/>
                <a:cs typeface="DengXian" charset="-122"/>
              </a:endParaRPr>
            </a:p>
          </p:txBody>
        </p:sp>
        <p:sp>
          <p:nvSpPr>
            <p:cNvPr id="15" name="文本框 12"/>
            <p:cNvSpPr txBox="1">
              <a:spLocks noChangeArrowheads="1"/>
            </p:cNvSpPr>
            <p:nvPr/>
          </p:nvSpPr>
          <p:spPr bwMode="auto">
            <a:xfrm>
              <a:off x="77724" y="157034"/>
              <a:ext cx="672552" cy="5227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800" dirty="0">
                  <a:solidFill>
                    <a:srgbClr val="0070C0"/>
                  </a:solidFill>
                  <a:latin typeface="DengXian" charset="-122"/>
                  <a:ea typeface="DengXian" charset="-122"/>
                  <a:cs typeface="DengXian" charset="-122"/>
                </a:rPr>
                <a:t>1</a:t>
              </a:r>
              <a:endParaRPr lang="zh-CN" altLang="en-US" sz="2800" dirty="0">
                <a:solidFill>
                  <a:srgbClr val="0070C0"/>
                </a:solidFill>
                <a:latin typeface="DengXian" charset="-122"/>
                <a:ea typeface="DengXian" charset="-122"/>
                <a:cs typeface="DengXian" charset="-122"/>
              </a:endParaRPr>
            </a:p>
          </p:txBody>
        </p:sp>
      </p:grpSp>
      <p:grpSp>
        <p:nvGrpSpPr>
          <p:cNvPr id="16" name="组合 2"/>
          <p:cNvGrpSpPr>
            <a:grpSpLocks/>
          </p:cNvGrpSpPr>
          <p:nvPr userDrawn="1"/>
        </p:nvGrpSpPr>
        <p:grpSpPr bwMode="auto">
          <a:xfrm>
            <a:off x="1608667" y="5459418"/>
            <a:ext cx="1104900" cy="828675"/>
            <a:chOff x="0" y="0"/>
            <a:chExt cx="828000" cy="828000"/>
          </a:xfrm>
        </p:grpSpPr>
        <p:sp>
          <p:nvSpPr>
            <p:cNvPr id="17" name="椭圆 8"/>
            <p:cNvSpPr>
              <a:spLocks noChangeAspect="1"/>
            </p:cNvSpPr>
            <p:nvPr/>
          </p:nvSpPr>
          <p:spPr bwMode="auto">
            <a:xfrm>
              <a:off x="0" y="0"/>
              <a:ext cx="828000" cy="828000"/>
            </a:xfrm>
            <a:prstGeom prst="ellipse">
              <a:avLst/>
            </a:prstGeom>
            <a:solidFill>
              <a:schemeClr val="bg1"/>
            </a:solidFill>
            <a:ln w="38100" cmpd="sng">
              <a:solidFill>
                <a:schemeClr val="accent1"/>
              </a:solidFill>
              <a:round/>
              <a:headEnd/>
              <a:tailEnd/>
            </a:ln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0070C0"/>
                </a:solidFill>
                <a:latin typeface="DengXian" charset="-122"/>
                <a:ea typeface="DengXian" charset="-122"/>
                <a:cs typeface="DengXian" charset="-122"/>
              </a:endParaRPr>
            </a:p>
          </p:txBody>
        </p:sp>
        <p:sp>
          <p:nvSpPr>
            <p:cNvPr id="18" name="文本框 12"/>
            <p:cNvSpPr txBox="1">
              <a:spLocks noChangeArrowheads="1"/>
            </p:cNvSpPr>
            <p:nvPr/>
          </p:nvSpPr>
          <p:spPr bwMode="auto">
            <a:xfrm>
              <a:off x="77725" y="157034"/>
              <a:ext cx="672552" cy="5227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800" dirty="0">
                  <a:solidFill>
                    <a:srgbClr val="0070C0"/>
                  </a:solidFill>
                  <a:latin typeface="DengXian" charset="-122"/>
                  <a:ea typeface="DengXian" charset="-122"/>
                  <a:cs typeface="DengXian" charset="-122"/>
                </a:rPr>
                <a:t>5</a:t>
              </a:r>
              <a:endParaRPr lang="zh-CN" altLang="en-US" sz="2800" dirty="0">
                <a:solidFill>
                  <a:srgbClr val="0070C0"/>
                </a:solidFill>
                <a:latin typeface="DengXian" charset="-122"/>
                <a:ea typeface="DengXian" charset="-122"/>
                <a:cs typeface="DengXian" charset="-122"/>
              </a:endParaRPr>
            </a:p>
          </p:txBody>
        </p:sp>
      </p:grpSp>
      <p:sp>
        <p:nvSpPr>
          <p:cNvPr id="19" name="Title 2"/>
          <p:cNvSpPr txBox="1">
            <a:spLocks/>
          </p:cNvSpPr>
          <p:nvPr userDrawn="1"/>
        </p:nvSpPr>
        <p:spPr>
          <a:xfrm>
            <a:off x="2108203" y="84138"/>
            <a:ext cx="825500" cy="760412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bg1"/>
                </a:solidFill>
                <a:latin typeface="DengXian" charset="-122"/>
                <a:ea typeface="DengXian" charset="-122"/>
                <a:cs typeface="DengXian" charset="-122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kumimoji="1" lang="zh-CN" altLang="en-US" sz="4000" dirty="0">
                <a:solidFill>
                  <a:srgbClr val="0070C0"/>
                </a:solidFill>
              </a:rPr>
              <a:t>纲</a:t>
            </a:r>
          </a:p>
        </p:txBody>
      </p:sp>
      <p:sp>
        <p:nvSpPr>
          <p:cNvPr id="20" name="Title 2"/>
          <p:cNvSpPr txBox="1">
            <a:spLocks/>
          </p:cNvSpPr>
          <p:nvPr userDrawn="1"/>
        </p:nvSpPr>
        <p:spPr>
          <a:xfrm>
            <a:off x="1314451" y="88900"/>
            <a:ext cx="827616" cy="76200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bg1"/>
                </a:solidFill>
                <a:latin typeface="DengXian" charset="-122"/>
                <a:ea typeface="DengXian" charset="-122"/>
                <a:cs typeface="DengXian" charset="-122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kumimoji="1" lang="zh-CN" altLang="en-US" sz="4000" dirty="0"/>
              <a:t>大</a:t>
            </a:r>
          </a:p>
        </p:txBody>
      </p:sp>
      <p:sp>
        <p:nvSpPr>
          <p:cNvPr id="21" name="Oval 2"/>
          <p:cNvSpPr>
            <a:spLocks noChangeAspect="1"/>
          </p:cNvSpPr>
          <p:nvPr userDrawn="1"/>
        </p:nvSpPr>
        <p:spPr>
          <a:xfrm>
            <a:off x="1955803" y="736605"/>
            <a:ext cx="122767" cy="9207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1" lang="zh-CN" altLang="en-US"/>
          </a:p>
        </p:txBody>
      </p:sp>
      <p:sp>
        <p:nvSpPr>
          <p:cNvPr id="22" name="Oval 33"/>
          <p:cNvSpPr>
            <a:spLocks noChangeAspect="1"/>
          </p:cNvSpPr>
          <p:nvPr userDrawn="1"/>
        </p:nvSpPr>
        <p:spPr>
          <a:xfrm>
            <a:off x="1502837" y="736605"/>
            <a:ext cx="122767" cy="9207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1" lang="zh-CN" altLang="en-US"/>
          </a:p>
        </p:txBody>
      </p:sp>
      <p:sp>
        <p:nvSpPr>
          <p:cNvPr id="23" name="Oval 34"/>
          <p:cNvSpPr>
            <a:spLocks noChangeAspect="1"/>
          </p:cNvSpPr>
          <p:nvPr userDrawn="1"/>
        </p:nvSpPr>
        <p:spPr>
          <a:xfrm>
            <a:off x="2254254" y="739780"/>
            <a:ext cx="122767" cy="9207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1" lang="zh-CN" altLang="en-US"/>
          </a:p>
        </p:txBody>
      </p:sp>
      <p:sp>
        <p:nvSpPr>
          <p:cNvPr id="24" name="Oval 35"/>
          <p:cNvSpPr>
            <a:spLocks noChangeAspect="1"/>
          </p:cNvSpPr>
          <p:nvPr userDrawn="1"/>
        </p:nvSpPr>
        <p:spPr>
          <a:xfrm>
            <a:off x="2702987" y="736605"/>
            <a:ext cx="122767" cy="9207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1" lang="zh-CN" altLang="en-US"/>
          </a:p>
        </p:txBody>
      </p:sp>
      <p:sp>
        <p:nvSpPr>
          <p:cNvPr id="25" name="Oval 37"/>
          <p:cNvSpPr>
            <a:spLocks noChangeAspect="1"/>
          </p:cNvSpPr>
          <p:nvPr userDrawn="1"/>
        </p:nvSpPr>
        <p:spPr>
          <a:xfrm>
            <a:off x="2472269" y="739780"/>
            <a:ext cx="120651" cy="9207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1" lang="zh-CN" altLang="en-US"/>
          </a:p>
        </p:txBody>
      </p:sp>
      <p:sp>
        <p:nvSpPr>
          <p:cNvPr id="26" name="Oval 38"/>
          <p:cNvSpPr>
            <a:spLocks noChangeAspect="1"/>
          </p:cNvSpPr>
          <p:nvPr userDrawn="1"/>
        </p:nvSpPr>
        <p:spPr>
          <a:xfrm>
            <a:off x="1725088" y="739780"/>
            <a:ext cx="120649" cy="9207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1" lang="zh-CN" altLang="en-US"/>
          </a:p>
        </p:txBody>
      </p:sp>
      <p:pic>
        <p:nvPicPr>
          <p:cNvPr id="27" name="Picture 4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41054" y="201613"/>
            <a:ext cx="975783" cy="73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231080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:\Users\Administrator\Desktop\元素\复旦ppt921-11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26" t="12134"/>
          <a:stretch>
            <a:fillRect/>
          </a:stretch>
        </p:blipFill>
        <p:spPr bwMode="auto">
          <a:xfrm>
            <a:off x="0" y="2697163"/>
            <a:ext cx="12192000" cy="1096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1010198" y="2822905"/>
            <a:ext cx="10438673" cy="740216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>
              <a:lnSpc>
                <a:spcPct val="110000"/>
              </a:lnSpc>
              <a:defRPr sz="4000" b="0" i="0">
                <a:solidFill>
                  <a:srgbClr val="0070C0"/>
                </a:solidFill>
                <a:latin typeface="DengXian" charset="-122"/>
                <a:ea typeface="DengXian" charset="-122"/>
                <a:cs typeface="DengXian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61646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C:\Users\Administrator\Desktop\元素\复旦ppt921-14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584" y="411163"/>
            <a:ext cx="12202584" cy="144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57193" y="6751"/>
            <a:ext cx="8970107" cy="48330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>
                <a:latin typeface="DengXian" charset="-122"/>
                <a:ea typeface="DengXian" charset="-122"/>
                <a:cs typeface="DengXian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146345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Acknowledg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29"/>
          <p:cNvSpPr>
            <a:spLocks noChangeArrowheads="1"/>
          </p:cNvSpPr>
          <p:nvPr userDrawn="1"/>
        </p:nvSpPr>
        <p:spPr bwMode="auto">
          <a:xfrm>
            <a:off x="-6348" y="3732213"/>
            <a:ext cx="12198351" cy="361950"/>
          </a:xfrm>
          <a:prstGeom prst="rect">
            <a:avLst/>
          </a:prstGeom>
          <a:solidFill>
            <a:srgbClr val="0092DC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>
                <a:solidFill>
                  <a:srgbClr val="FFFFFF"/>
                </a:solidFill>
                <a:latin typeface="DengXian" charset="-122"/>
                <a:ea typeface="DengXian" charset="-122"/>
                <a:cs typeface="DengXian" charset="-122"/>
              </a:rPr>
              <a:t>Thanks</a:t>
            </a:r>
            <a:r>
              <a:rPr lang="zh-CN" altLang="en-US" dirty="0">
                <a:solidFill>
                  <a:srgbClr val="FFFFFF"/>
                </a:solidFill>
                <a:latin typeface="DengXian" charset="-122"/>
                <a:ea typeface="DengXian" charset="-122"/>
                <a:cs typeface="DengXian" charset="-122"/>
              </a:rPr>
              <a:t> </a:t>
            </a:r>
            <a:r>
              <a:rPr lang="en-US" altLang="zh-CN" dirty="0">
                <a:solidFill>
                  <a:srgbClr val="FFFFFF"/>
                </a:solidFill>
                <a:latin typeface="DengXian" charset="-122"/>
                <a:ea typeface="DengXian" charset="-122"/>
                <a:cs typeface="DengXian" charset="-122"/>
              </a:rPr>
              <a:t>for</a:t>
            </a:r>
            <a:r>
              <a:rPr lang="zh-CN" altLang="en-US" dirty="0">
                <a:solidFill>
                  <a:srgbClr val="FFFFFF"/>
                </a:solidFill>
                <a:latin typeface="DengXian" charset="-122"/>
                <a:ea typeface="DengXian" charset="-122"/>
                <a:cs typeface="DengXian" charset="-122"/>
              </a:rPr>
              <a:t> </a:t>
            </a:r>
            <a:r>
              <a:rPr lang="en-US" altLang="zh-CN" dirty="0">
                <a:solidFill>
                  <a:srgbClr val="FFFFFF"/>
                </a:solidFill>
                <a:latin typeface="DengXian" charset="-122"/>
                <a:ea typeface="DengXian" charset="-122"/>
                <a:cs typeface="DengXian" charset="-122"/>
              </a:rPr>
              <a:t>your</a:t>
            </a:r>
            <a:r>
              <a:rPr lang="zh-CN" altLang="en-US" dirty="0">
                <a:solidFill>
                  <a:srgbClr val="FFFFFF"/>
                </a:solidFill>
                <a:latin typeface="DengXian" charset="-122"/>
                <a:ea typeface="DengXian" charset="-122"/>
                <a:cs typeface="DengXian" charset="-122"/>
              </a:rPr>
              <a:t> </a:t>
            </a:r>
            <a:r>
              <a:rPr lang="en-US" altLang="zh-CN" dirty="0">
                <a:solidFill>
                  <a:srgbClr val="FFFFFF"/>
                </a:solidFill>
                <a:latin typeface="DengXian" charset="-122"/>
                <a:ea typeface="DengXian" charset="-122"/>
                <a:cs typeface="DengXian" charset="-122"/>
              </a:rPr>
              <a:t>attention!	</a:t>
            </a:r>
            <a:endParaRPr lang="zh-CN" altLang="en-US" dirty="0">
              <a:solidFill>
                <a:srgbClr val="FFFFFF"/>
              </a:solidFill>
              <a:latin typeface="DengXian" charset="-122"/>
              <a:ea typeface="DengXian" charset="-122"/>
              <a:cs typeface="DengXian" charset="-122"/>
            </a:endParaRPr>
          </a:p>
        </p:txBody>
      </p:sp>
      <p:sp>
        <p:nvSpPr>
          <p:cNvPr id="3" name="矩形 3"/>
          <p:cNvSpPr>
            <a:spLocks noChangeArrowheads="1"/>
          </p:cNvSpPr>
          <p:nvPr userDrawn="1"/>
        </p:nvSpPr>
        <p:spPr bwMode="auto">
          <a:xfrm>
            <a:off x="-6348" y="2705105"/>
            <a:ext cx="12198351" cy="950913"/>
          </a:xfrm>
          <a:prstGeom prst="rect">
            <a:avLst/>
          </a:prstGeom>
          <a:solidFill>
            <a:srgbClr val="0092DC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000" dirty="0">
                <a:solidFill>
                  <a:srgbClr val="FFFFFF"/>
                </a:solidFill>
                <a:latin typeface="DengXian" charset="-122"/>
                <a:ea typeface="DengXian" charset="-122"/>
                <a:cs typeface="DengXian" charset="-122"/>
              </a:rPr>
              <a:t>感谢各位聆听！</a:t>
            </a:r>
          </a:p>
        </p:txBody>
      </p:sp>
      <p:sp>
        <p:nvSpPr>
          <p:cNvPr id="4" name="Oval 10"/>
          <p:cNvSpPr/>
          <p:nvPr userDrawn="1"/>
        </p:nvSpPr>
        <p:spPr>
          <a:xfrm>
            <a:off x="294217" y="2708275"/>
            <a:ext cx="1828800" cy="1371600"/>
          </a:xfrm>
          <a:prstGeom prst="ellipse">
            <a:avLst/>
          </a:prstGeom>
          <a:solidFill>
            <a:srgbClr val="0070C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1" lang="zh-CN" altLang="en-US" sz="1351"/>
          </a:p>
        </p:txBody>
      </p:sp>
      <p:grpSp>
        <p:nvGrpSpPr>
          <p:cNvPr id="5" name="组合 3"/>
          <p:cNvGrpSpPr>
            <a:grpSpLocks noChangeAspect="1"/>
          </p:cNvGrpSpPr>
          <p:nvPr userDrawn="1"/>
        </p:nvGrpSpPr>
        <p:grpSpPr bwMode="auto">
          <a:xfrm>
            <a:off x="385233" y="2768600"/>
            <a:ext cx="1644651" cy="1238250"/>
            <a:chOff x="7084178" y="3411664"/>
            <a:chExt cx="1404000" cy="1404001"/>
          </a:xfrm>
        </p:grpSpPr>
        <p:sp>
          <p:nvSpPr>
            <p:cNvPr id="6" name="椭圆 2"/>
            <p:cNvSpPr/>
            <p:nvPr/>
          </p:nvSpPr>
          <p:spPr>
            <a:xfrm>
              <a:off x="7084178" y="3411664"/>
              <a:ext cx="1404000" cy="1404001"/>
            </a:xfrm>
            <a:prstGeom prst="ellipse">
              <a:avLst/>
            </a:prstGeom>
            <a:solidFill>
              <a:srgbClr val="0092DC"/>
            </a:solidFill>
            <a:ln>
              <a:solidFill>
                <a:srgbClr val="0092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1"/>
            </a:p>
          </p:txBody>
        </p:sp>
        <p:sp>
          <p:nvSpPr>
            <p:cNvPr id="7" name="椭圆 14"/>
            <p:cNvSpPr/>
            <p:nvPr userDrawn="1"/>
          </p:nvSpPr>
          <p:spPr>
            <a:xfrm>
              <a:off x="7214278" y="3528665"/>
              <a:ext cx="1160061" cy="1150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1"/>
            </a:p>
          </p:txBody>
        </p:sp>
      </p:grpSp>
      <p:pic>
        <p:nvPicPr>
          <p:cNvPr id="8" name="Picture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687" y="2884493"/>
            <a:ext cx="1316567" cy="987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4943138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Logo, icon&#10;&#10;Description automatically generated">
            <a:extLst>
              <a:ext uri="{FF2B5EF4-FFF2-40B4-BE49-F238E27FC236}">
                <a16:creationId xmlns:a16="http://schemas.microsoft.com/office/drawing/2014/main" id="{D637163B-8DDD-CA4C-9492-2B8429D856F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1506" y="370710"/>
            <a:ext cx="800493" cy="800493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E831A51-E8F6-6648-90FB-ADF8164A02DC}"/>
              </a:ext>
            </a:extLst>
          </p:cNvPr>
          <p:cNvCxnSpPr>
            <a:cxnSpLocks/>
          </p:cNvCxnSpPr>
          <p:nvPr userDrawn="1"/>
        </p:nvCxnSpPr>
        <p:spPr>
          <a:xfrm>
            <a:off x="0" y="1171203"/>
            <a:ext cx="11479427" cy="7599"/>
          </a:xfrm>
          <a:prstGeom prst="line">
            <a:avLst/>
          </a:prstGeom>
          <a:ln w="28575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矩形 6">
            <a:extLst>
              <a:ext uri="{FF2B5EF4-FFF2-40B4-BE49-F238E27FC236}">
                <a16:creationId xmlns:a16="http://schemas.microsoft.com/office/drawing/2014/main" id="{16BF59D0-91D0-1441-A2F1-AEDCAC6149BC}"/>
              </a:ext>
            </a:extLst>
          </p:cNvPr>
          <p:cNvSpPr/>
          <p:nvPr userDrawn="1"/>
        </p:nvSpPr>
        <p:spPr>
          <a:xfrm>
            <a:off x="0" y="7"/>
            <a:ext cx="4038600" cy="159657"/>
          </a:xfrm>
          <a:prstGeom prst="rect">
            <a:avLst/>
          </a:prstGeom>
          <a:solidFill>
            <a:srgbClr val="005A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>
              <a:ea typeface="微软雅黑" panose="020B0503020204020204" pitchFamily="34" charset="-122"/>
            </a:endParaRPr>
          </a:p>
        </p:txBody>
      </p:sp>
      <p:sp>
        <p:nvSpPr>
          <p:cNvPr id="13" name="矩形 7">
            <a:extLst>
              <a:ext uri="{FF2B5EF4-FFF2-40B4-BE49-F238E27FC236}">
                <a16:creationId xmlns:a16="http://schemas.microsoft.com/office/drawing/2014/main" id="{CD2A188D-B70A-3144-A02C-A96F3F35A76F}"/>
              </a:ext>
            </a:extLst>
          </p:cNvPr>
          <p:cNvSpPr/>
          <p:nvPr userDrawn="1"/>
        </p:nvSpPr>
        <p:spPr>
          <a:xfrm>
            <a:off x="4038600" y="7"/>
            <a:ext cx="4114800" cy="159657"/>
          </a:xfrm>
          <a:prstGeom prst="rect">
            <a:avLst/>
          </a:prstGeom>
          <a:solidFill>
            <a:srgbClr val="007C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>
              <a:ea typeface="微软雅黑" panose="020B0503020204020204" pitchFamily="34" charset="-122"/>
            </a:endParaRPr>
          </a:p>
        </p:txBody>
      </p:sp>
      <p:sp>
        <p:nvSpPr>
          <p:cNvPr id="14" name="矩形 8">
            <a:extLst>
              <a:ext uri="{FF2B5EF4-FFF2-40B4-BE49-F238E27FC236}">
                <a16:creationId xmlns:a16="http://schemas.microsoft.com/office/drawing/2014/main" id="{77ADA963-5D3F-2E4E-A77B-5A61A4FA0291}"/>
              </a:ext>
            </a:extLst>
          </p:cNvPr>
          <p:cNvSpPr/>
          <p:nvPr userDrawn="1"/>
        </p:nvSpPr>
        <p:spPr>
          <a:xfrm>
            <a:off x="8153400" y="7"/>
            <a:ext cx="4038600" cy="159657"/>
          </a:xfrm>
          <a:prstGeom prst="rect">
            <a:avLst/>
          </a:prstGeom>
          <a:solidFill>
            <a:srgbClr val="00AA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>
              <a:ea typeface="微软雅黑" panose="020B0503020204020204" pitchFamily="34" charset="-122"/>
            </a:endParaRPr>
          </a:p>
        </p:txBody>
      </p:sp>
      <p:sp>
        <p:nvSpPr>
          <p:cNvPr id="15" name="矩形 9">
            <a:extLst>
              <a:ext uri="{FF2B5EF4-FFF2-40B4-BE49-F238E27FC236}">
                <a16:creationId xmlns:a16="http://schemas.microsoft.com/office/drawing/2014/main" id="{F5190C63-756E-DB4B-B726-3EAB572A61FC}"/>
              </a:ext>
            </a:extLst>
          </p:cNvPr>
          <p:cNvSpPr/>
          <p:nvPr userDrawn="1"/>
        </p:nvSpPr>
        <p:spPr>
          <a:xfrm>
            <a:off x="0" y="159664"/>
            <a:ext cx="12192000" cy="20546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>
              <a:ea typeface="微软雅黑" panose="020B0503020204020204" pitchFamily="34" charset="-122"/>
            </a:endParaRPr>
          </a:p>
        </p:txBody>
      </p:sp>
      <p:sp>
        <p:nvSpPr>
          <p:cNvPr id="16" name="标题 1">
            <a:extLst>
              <a:ext uri="{FF2B5EF4-FFF2-40B4-BE49-F238E27FC236}">
                <a16:creationId xmlns:a16="http://schemas.microsoft.com/office/drawing/2014/main" id="{8A3EDDD1-6423-1940-BB01-2AF64E3AE008}"/>
              </a:ext>
            </a:extLst>
          </p:cNvPr>
          <p:cNvSpPr txBox="1">
            <a:spLocks/>
          </p:cNvSpPr>
          <p:nvPr userDrawn="1"/>
        </p:nvSpPr>
        <p:spPr>
          <a:xfrm>
            <a:off x="544421" y="516913"/>
            <a:ext cx="10852448" cy="60585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defRPr>
            </a:lvl1pPr>
          </a:lstStyle>
          <a:p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69782C86-9037-7B42-9191-D68815284FA7}"/>
              </a:ext>
            </a:extLst>
          </p:cNvPr>
          <p:cNvSpPr txBox="1">
            <a:spLocks/>
          </p:cNvSpPr>
          <p:nvPr userDrawn="1"/>
        </p:nvSpPr>
        <p:spPr>
          <a:xfrm>
            <a:off x="544420" y="1330049"/>
            <a:ext cx="10852449" cy="46418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1" kern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  <a:buFont typeface="Wingdings" pitchFamily="2" charset="2"/>
              <a:buChar char="§"/>
            </a:pPr>
            <a:endParaRPr lang="en-US" altLang="zh-CN" dirty="0"/>
          </a:p>
          <a:p>
            <a:pPr>
              <a:lnSpc>
                <a:spcPct val="150000"/>
              </a:lnSpc>
              <a:spcBef>
                <a:spcPts val="0"/>
              </a:spcBef>
            </a:pPr>
            <a:endParaRPr lang="en-US" altLang="zh-CN" dirty="0"/>
          </a:p>
          <a:p>
            <a:pPr>
              <a:lnSpc>
                <a:spcPct val="150000"/>
              </a:lnSpc>
              <a:spcBef>
                <a:spcPts val="0"/>
              </a:spcBef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656801438"/>
      </p:ext>
    </p:extLst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容页">
    <p:bg>
      <p:bgPr>
        <a:solidFill>
          <a:srgbClr val="E9EC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Billfish.vqhUAp"/>
          <p:cNvPicPr/>
          <p:nvPr isPhoto="1" userDrawn="1"/>
        </p:nvPicPr>
        <p:blipFill>
          <a:blip r:embed="rId2" cstate="screen">
            <a:alphaModFix amt="20000"/>
          </a:blip>
          <a:srcRect/>
          <a:stretch>
            <a:fillRect/>
          </a:stretch>
        </p:blipFill>
        <p:spPr>
          <a:xfrm>
            <a:off x="0" y="0"/>
            <a:ext cx="12191998" cy="6858000"/>
          </a:xfrm>
          <a:prstGeom prst="rect">
            <a:avLst/>
          </a:prstGeom>
          <a:solidFill>
            <a:srgbClr val="EEF0F4"/>
          </a:solidFill>
        </p:spPr>
      </p:pic>
      <p:grpSp>
        <p:nvGrpSpPr>
          <p:cNvPr id="3" name="组合 2"/>
          <p:cNvGrpSpPr/>
          <p:nvPr userDrawn="1"/>
        </p:nvGrpSpPr>
        <p:grpSpPr>
          <a:xfrm>
            <a:off x="0" y="6104899"/>
            <a:ext cx="12192000" cy="932115"/>
            <a:chOff x="0" y="6104899"/>
            <a:chExt cx="12192000" cy="932115"/>
          </a:xfrm>
        </p:grpSpPr>
        <p:sp>
          <p:nvSpPr>
            <p:cNvPr id="11" name="任意多边形: 形状 10"/>
            <p:cNvSpPr/>
            <p:nvPr userDrawn="1"/>
          </p:nvSpPr>
          <p:spPr>
            <a:xfrm flipH="1">
              <a:off x="0" y="6109132"/>
              <a:ext cx="12192000" cy="927882"/>
            </a:xfrm>
            <a:custGeom>
              <a:avLst/>
              <a:gdLst>
                <a:gd name="connsiteX0" fmla="*/ 3343329 w 12192000"/>
                <a:gd name="connsiteY0" fmla="*/ 167 h 927882"/>
                <a:gd name="connsiteX1" fmla="*/ 9636648 w 12192000"/>
                <a:gd name="connsiteY1" fmla="*/ 466993 h 927882"/>
                <a:gd name="connsiteX2" fmla="*/ 12175165 w 12192000"/>
                <a:gd name="connsiteY2" fmla="*/ 207150 h 927882"/>
                <a:gd name="connsiteX3" fmla="*/ 12192000 w 12192000"/>
                <a:gd name="connsiteY3" fmla="*/ 204971 h 927882"/>
                <a:gd name="connsiteX4" fmla="*/ 12192000 w 12192000"/>
                <a:gd name="connsiteY4" fmla="*/ 927882 h 927882"/>
                <a:gd name="connsiteX5" fmla="*/ 0 w 12192000"/>
                <a:gd name="connsiteY5" fmla="*/ 927882 h 927882"/>
                <a:gd name="connsiteX6" fmla="*/ 0 w 12192000"/>
                <a:gd name="connsiteY6" fmla="*/ 492155 h 927882"/>
                <a:gd name="connsiteX7" fmla="*/ 136569 w 12192000"/>
                <a:gd name="connsiteY7" fmla="*/ 471057 h 927882"/>
                <a:gd name="connsiteX8" fmla="*/ 3343329 w 12192000"/>
                <a:gd name="connsiteY8" fmla="*/ 167 h 927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92000" h="927882">
                  <a:moveTo>
                    <a:pt x="3343329" y="167"/>
                  </a:moveTo>
                  <a:cubicBezTo>
                    <a:pt x="5009487" y="-9677"/>
                    <a:pt x="7965294" y="420337"/>
                    <a:pt x="9636648" y="466993"/>
                  </a:cubicBezTo>
                  <a:cubicBezTo>
                    <a:pt x="10576785" y="493237"/>
                    <a:pt x="11475617" y="305842"/>
                    <a:pt x="12175165" y="207150"/>
                  </a:cubicBezTo>
                  <a:lnTo>
                    <a:pt x="12192000" y="204971"/>
                  </a:lnTo>
                  <a:lnTo>
                    <a:pt x="12192000" y="927882"/>
                  </a:lnTo>
                  <a:lnTo>
                    <a:pt x="0" y="927882"/>
                  </a:lnTo>
                  <a:lnTo>
                    <a:pt x="0" y="492155"/>
                  </a:lnTo>
                  <a:lnTo>
                    <a:pt x="136569" y="471057"/>
                  </a:lnTo>
                  <a:cubicBezTo>
                    <a:pt x="920224" y="337338"/>
                    <a:pt x="1989576" y="8165"/>
                    <a:pt x="3343329" y="167"/>
                  </a:cubicBezTo>
                  <a:close/>
                </a:path>
              </a:pathLst>
            </a:custGeom>
            <a:solidFill>
              <a:schemeClr val="bg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+mn-ea"/>
                <a:ea typeface="+mn-ea"/>
              </a:endParaRPr>
            </a:p>
          </p:txBody>
        </p:sp>
        <p:sp>
          <p:nvSpPr>
            <p:cNvPr id="12" name="任意多边形: 形状 11"/>
            <p:cNvSpPr/>
            <p:nvPr userDrawn="1"/>
          </p:nvSpPr>
          <p:spPr>
            <a:xfrm flipH="1">
              <a:off x="8737939" y="6104899"/>
              <a:ext cx="3454061" cy="932115"/>
            </a:xfrm>
            <a:custGeom>
              <a:avLst/>
              <a:gdLst>
                <a:gd name="connsiteX0" fmla="*/ 3075587 w 3454061"/>
                <a:gd name="connsiteY0" fmla="*/ 180 h 932115"/>
                <a:gd name="connsiteX1" fmla="*/ 3403092 w 3454061"/>
                <a:gd name="connsiteY1" fmla="*/ 3526 h 932115"/>
                <a:gd name="connsiteX2" fmla="*/ 3454061 w 3454061"/>
                <a:gd name="connsiteY2" fmla="*/ 5418 h 932115"/>
                <a:gd name="connsiteX3" fmla="*/ 3448120 w 3454061"/>
                <a:gd name="connsiteY3" fmla="*/ 6318 h 932115"/>
                <a:gd name="connsiteX4" fmla="*/ 577010 w 3454061"/>
                <a:gd name="connsiteY4" fmla="*/ 881089 h 932115"/>
                <a:gd name="connsiteX5" fmla="*/ 487431 w 3454061"/>
                <a:gd name="connsiteY5" fmla="*/ 932115 h 932115"/>
                <a:gd name="connsiteX6" fmla="*/ 0 w 3454061"/>
                <a:gd name="connsiteY6" fmla="*/ 932115 h 932115"/>
                <a:gd name="connsiteX7" fmla="*/ 0 w 3454061"/>
                <a:gd name="connsiteY7" fmla="*/ 667389 h 932115"/>
                <a:gd name="connsiteX8" fmla="*/ 3051 w 3454061"/>
                <a:gd name="connsiteY8" fmla="*/ 665995 h 932115"/>
                <a:gd name="connsiteX9" fmla="*/ 2629993 w 3454061"/>
                <a:gd name="connsiteY9" fmla="*/ 34498 h 932115"/>
                <a:gd name="connsiteX10" fmla="*/ 2911984 w 3454061"/>
                <a:gd name="connsiteY10" fmla="*/ 4362 h 932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54061" h="932115">
                  <a:moveTo>
                    <a:pt x="3075587" y="180"/>
                  </a:moveTo>
                  <a:cubicBezTo>
                    <a:pt x="3179917" y="-483"/>
                    <a:pt x="3289296" y="705"/>
                    <a:pt x="3403092" y="3526"/>
                  </a:cubicBezTo>
                  <a:lnTo>
                    <a:pt x="3454061" y="5418"/>
                  </a:lnTo>
                  <a:lnTo>
                    <a:pt x="3448120" y="6318"/>
                  </a:lnTo>
                  <a:cubicBezTo>
                    <a:pt x="2255860" y="209990"/>
                    <a:pt x="1261027" y="513466"/>
                    <a:pt x="577010" y="881089"/>
                  </a:cubicBezTo>
                  <a:lnTo>
                    <a:pt x="487431" y="932115"/>
                  </a:lnTo>
                  <a:lnTo>
                    <a:pt x="0" y="932115"/>
                  </a:lnTo>
                  <a:lnTo>
                    <a:pt x="0" y="667389"/>
                  </a:lnTo>
                  <a:lnTo>
                    <a:pt x="3051" y="665995"/>
                  </a:lnTo>
                  <a:cubicBezTo>
                    <a:pt x="661260" y="384830"/>
                    <a:pt x="1570981" y="163782"/>
                    <a:pt x="2629993" y="34498"/>
                  </a:cubicBezTo>
                  <a:lnTo>
                    <a:pt x="2911984" y="4362"/>
                  </a:lnTo>
                  <a:close/>
                </a:path>
              </a:pathLst>
            </a:custGeom>
            <a:solidFill>
              <a:srgbClr val="BCCCEA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latin typeface="+mn-ea"/>
                <a:ea typeface="+mn-ea"/>
              </a:endParaRPr>
            </a:p>
          </p:txBody>
        </p:sp>
        <p:sp>
          <p:nvSpPr>
            <p:cNvPr id="13" name="任意多边形: 形状 12"/>
            <p:cNvSpPr/>
            <p:nvPr userDrawn="1"/>
          </p:nvSpPr>
          <p:spPr>
            <a:xfrm flipH="1">
              <a:off x="9766476" y="6162907"/>
              <a:ext cx="2425524" cy="874107"/>
            </a:xfrm>
            <a:custGeom>
              <a:avLst/>
              <a:gdLst>
                <a:gd name="connsiteX0" fmla="*/ 2425524 w 2425524"/>
                <a:gd name="connsiteY0" fmla="*/ 0 h 874107"/>
                <a:gd name="connsiteX1" fmla="*/ 1859447 w 2425524"/>
                <a:gd name="connsiteY1" fmla="*/ 138382 h 874107"/>
                <a:gd name="connsiteX2" fmla="*/ 132576 w 2425524"/>
                <a:gd name="connsiteY2" fmla="*/ 872580 h 874107"/>
                <a:gd name="connsiteX3" fmla="*/ 130652 w 2425524"/>
                <a:gd name="connsiteY3" fmla="*/ 874107 h 874107"/>
                <a:gd name="connsiteX4" fmla="*/ 0 w 2425524"/>
                <a:gd name="connsiteY4" fmla="*/ 874107 h 874107"/>
                <a:gd name="connsiteX5" fmla="*/ 0 w 2425524"/>
                <a:gd name="connsiteY5" fmla="*/ 438222 h 874107"/>
                <a:gd name="connsiteX6" fmla="*/ 182097 w 2425524"/>
                <a:gd name="connsiteY6" fmla="*/ 409355 h 874107"/>
                <a:gd name="connsiteX7" fmla="*/ 2174525 w 2425524"/>
                <a:gd name="connsiteY7" fmla="*/ 29947 h 874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25524" h="874107">
                  <a:moveTo>
                    <a:pt x="2425524" y="0"/>
                  </a:moveTo>
                  <a:lnTo>
                    <a:pt x="1859447" y="138382"/>
                  </a:lnTo>
                  <a:cubicBezTo>
                    <a:pt x="1122833" y="343923"/>
                    <a:pt x="530807" y="593456"/>
                    <a:pt x="132576" y="872580"/>
                  </a:cubicBezTo>
                  <a:lnTo>
                    <a:pt x="130652" y="874107"/>
                  </a:lnTo>
                  <a:lnTo>
                    <a:pt x="0" y="874107"/>
                  </a:lnTo>
                  <a:lnTo>
                    <a:pt x="0" y="438222"/>
                  </a:lnTo>
                  <a:lnTo>
                    <a:pt x="182097" y="409355"/>
                  </a:lnTo>
                  <a:cubicBezTo>
                    <a:pt x="716953" y="314420"/>
                    <a:pt x="1381227" y="135440"/>
                    <a:pt x="2174525" y="29947"/>
                  </a:cubicBezTo>
                  <a:close/>
                </a:path>
              </a:pathLst>
            </a:custGeom>
            <a:solidFill>
              <a:srgbClr val="20386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latin typeface="+mn-ea"/>
                <a:ea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828191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/>
          <p:cNvSpPr/>
          <p:nvPr userDrawn="1"/>
        </p:nvSpPr>
        <p:spPr>
          <a:xfrm>
            <a:off x="8229603" y="4746625"/>
            <a:ext cx="3960284" cy="1004888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1" lang="zh-CN" altLang="en-US" sz="1351"/>
          </a:p>
        </p:txBody>
      </p:sp>
      <p:pic>
        <p:nvPicPr>
          <p:cNvPr id="6" name="Picture 2" descr="C:\Users\Administrator\Desktop\元素\复旦ppt921-11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00" t="18172" b="12833"/>
          <a:stretch>
            <a:fillRect/>
          </a:stretch>
        </p:blipFill>
        <p:spPr bwMode="auto">
          <a:xfrm>
            <a:off x="8229601" y="4864100"/>
            <a:ext cx="3981451" cy="75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 descr="C:\Users\Administrator\Desktop\元素\复旦ppt921-11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63" t="18387" b="13615"/>
          <a:stretch>
            <a:fillRect/>
          </a:stretch>
        </p:blipFill>
        <p:spPr bwMode="auto">
          <a:xfrm>
            <a:off x="960967" y="2381250"/>
            <a:ext cx="10439400" cy="984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6" descr="C:\Users\Administrator\Desktop\元素\复旦ppt921-19.pn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4884" y="487368"/>
            <a:ext cx="9901768" cy="395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9"/>
          <p:cNvSpPr txBox="1"/>
          <p:nvPr userDrawn="1"/>
        </p:nvSpPr>
        <p:spPr>
          <a:xfrm>
            <a:off x="8375651" y="5024438"/>
            <a:ext cx="2349500" cy="40036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zh-CN" altLang="en-US" sz="1351" b="1" dirty="0">
                <a:solidFill>
                  <a:srgbClr val="0070C0"/>
                </a:solidFill>
                <a:latin typeface="DengXian" charset="-122"/>
                <a:ea typeface="DengXian" charset="-122"/>
                <a:cs typeface="DengXian" charset="-122"/>
              </a:rPr>
              <a:t>复旦大学大数据学院</a:t>
            </a:r>
            <a:endParaRPr kumimoji="1" lang="en-US" altLang="zh-CN" sz="1351" b="1" dirty="0">
              <a:solidFill>
                <a:srgbClr val="0070C0"/>
              </a:solidFill>
              <a:latin typeface="DengXian" charset="-122"/>
              <a:ea typeface="DengXian" charset="-122"/>
              <a:cs typeface="DengXian" charset="-122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en-US" altLang="zh-CN" sz="651" b="1" dirty="0">
                <a:solidFill>
                  <a:srgbClr val="0070C0"/>
                </a:solidFill>
                <a:latin typeface="DengXian" charset="-122"/>
                <a:ea typeface="DengXian" charset="-122"/>
                <a:cs typeface="DengXian" charset="-122"/>
              </a:rPr>
              <a:t>School</a:t>
            </a:r>
            <a:r>
              <a:rPr kumimoji="1" lang="zh-CN" altLang="en-US" sz="651" b="1" dirty="0">
                <a:solidFill>
                  <a:srgbClr val="0070C0"/>
                </a:solidFill>
                <a:latin typeface="DengXian" charset="-122"/>
                <a:ea typeface="DengXian" charset="-122"/>
                <a:cs typeface="DengXian" charset="-122"/>
              </a:rPr>
              <a:t> </a:t>
            </a:r>
            <a:r>
              <a:rPr kumimoji="1" lang="en-US" altLang="zh-CN" sz="651" b="1" dirty="0">
                <a:solidFill>
                  <a:srgbClr val="0070C0"/>
                </a:solidFill>
                <a:latin typeface="DengXian" charset="-122"/>
                <a:ea typeface="DengXian" charset="-122"/>
                <a:cs typeface="DengXian" charset="-122"/>
              </a:rPr>
              <a:t>of</a:t>
            </a:r>
            <a:r>
              <a:rPr kumimoji="1" lang="zh-CN" altLang="en-US" sz="651" b="1" dirty="0">
                <a:solidFill>
                  <a:srgbClr val="0070C0"/>
                </a:solidFill>
                <a:latin typeface="DengXian" charset="-122"/>
                <a:ea typeface="DengXian" charset="-122"/>
                <a:cs typeface="DengXian" charset="-122"/>
              </a:rPr>
              <a:t> </a:t>
            </a:r>
            <a:r>
              <a:rPr kumimoji="1" lang="en-US" altLang="zh-CN" sz="651" b="1" dirty="0">
                <a:solidFill>
                  <a:srgbClr val="0070C0"/>
                </a:solidFill>
                <a:latin typeface="DengXian" charset="-122"/>
                <a:ea typeface="DengXian" charset="-122"/>
                <a:cs typeface="DengXian" charset="-122"/>
              </a:rPr>
              <a:t>Data</a:t>
            </a:r>
            <a:r>
              <a:rPr kumimoji="1" lang="zh-CN" altLang="en-US" sz="651" b="1" dirty="0">
                <a:solidFill>
                  <a:srgbClr val="0070C0"/>
                </a:solidFill>
                <a:latin typeface="DengXian" charset="-122"/>
                <a:ea typeface="DengXian" charset="-122"/>
                <a:cs typeface="DengXian" charset="-122"/>
              </a:rPr>
              <a:t> </a:t>
            </a:r>
            <a:r>
              <a:rPr kumimoji="1" lang="en-US" altLang="zh-CN" sz="651" b="1" dirty="0">
                <a:solidFill>
                  <a:srgbClr val="0070C0"/>
                </a:solidFill>
                <a:latin typeface="DengXian" charset="-122"/>
                <a:ea typeface="DengXian" charset="-122"/>
                <a:cs typeface="DengXian" charset="-122"/>
              </a:rPr>
              <a:t>Science,</a:t>
            </a:r>
            <a:r>
              <a:rPr kumimoji="1" lang="zh-CN" altLang="en-US" sz="651" b="1" dirty="0">
                <a:solidFill>
                  <a:srgbClr val="0070C0"/>
                </a:solidFill>
                <a:latin typeface="DengXian" charset="-122"/>
                <a:ea typeface="DengXian" charset="-122"/>
                <a:cs typeface="DengXian" charset="-122"/>
              </a:rPr>
              <a:t> </a:t>
            </a:r>
            <a:r>
              <a:rPr kumimoji="1" lang="en-US" altLang="zh-CN" sz="651" b="1" dirty="0">
                <a:solidFill>
                  <a:srgbClr val="0070C0"/>
                </a:solidFill>
                <a:latin typeface="DengXian" charset="-122"/>
                <a:ea typeface="DengXian" charset="-122"/>
                <a:cs typeface="DengXian" charset="-122"/>
              </a:rPr>
              <a:t>Fudan</a:t>
            </a:r>
            <a:r>
              <a:rPr kumimoji="1" lang="zh-CN" altLang="en-US" sz="651" b="1" dirty="0">
                <a:solidFill>
                  <a:srgbClr val="0070C0"/>
                </a:solidFill>
                <a:latin typeface="DengXian" charset="-122"/>
                <a:ea typeface="DengXian" charset="-122"/>
                <a:cs typeface="DengXian" charset="-122"/>
              </a:rPr>
              <a:t> </a:t>
            </a:r>
            <a:r>
              <a:rPr kumimoji="1" lang="en-US" altLang="zh-CN" sz="651" b="1" dirty="0">
                <a:solidFill>
                  <a:srgbClr val="0070C0"/>
                </a:solidFill>
                <a:latin typeface="DengXian" charset="-122"/>
                <a:ea typeface="DengXian" charset="-122"/>
                <a:cs typeface="DengXian" charset="-122"/>
              </a:rPr>
              <a:t>University</a:t>
            </a:r>
            <a:endParaRPr kumimoji="1" lang="zh-CN" altLang="en-US" sz="651" b="1" dirty="0">
              <a:solidFill>
                <a:srgbClr val="0070C0"/>
              </a:solidFill>
              <a:latin typeface="DengXian" charset="-122"/>
              <a:ea typeface="DengXian" charset="-122"/>
              <a:cs typeface="DengXian" charset="-122"/>
            </a:endParaRPr>
          </a:p>
        </p:txBody>
      </p:sp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961430" y="2506384"/>
            <a:ext cx="10438673" cy="740216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>
              <a:lnSpc>
                <a:spcPct val="110000"/>
              </a:lnSpc>
              <a:defRPr sz="4000" b="0" i="0">
                <a:solidFill>
                  <a:srgbClr val="0070C0"/>
                </a:solidFill>
                <a:latin typeface="DengXian" charset="-122"/>
                <a:ea typeface="DengXian" charset="-122"/>
                <a:cs typeface="DengXian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2" name="文本占位符 2"/>
          <p:cNvSpPr>
            <a:spLocks noGrp="1"/>
          </p:cNvSpPr>
          <p:nvPr>
            <p:ph type="body" idx="10"/>
          </p:nvPr>
        </p:nvSpPr>
        <p:spPr>
          <a:xfrm>
            <a:off x="10743957" y="5015784"/>
            <a:ext cx="1343856" cy="41481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100">
                <a:solidFill>
                  <a:schemeClr val="bg1">
                    <a:lumMod val="85000"/>
                  </a:schemeClr>
                </a:solidFill>
                <a:latin typeface="DengXian" charset="-122"/>
                <a:ea typeface="DengXian" charset="-122"/>
                <a:cs typeface="DengXian" charset="-122"/>
              </a:defRPr>
            </a:lvl1pPr>
            <a:lvl2pPr marL="457189" indent="0">
              <a:buNone/>
              <a:defRPr sz="1800"/>
            </a:lvl2pPr>
            <a:lvl3pPr marL="914377" indent="0">
              <a:buNone/>
              <a:defRPr sz="1600"/>
            </a:lvl3pPr>
            <a:lvl4pPr marL="1371566" indent="0">
              <a:buNone/>
              <a:defRPr sz="1400"/>
            </a:lvl4pPr>
            <a:lvl5pPr marL="1828754" indent="0">
              <a:buNone/>
              <a:defRPr sz="1400"/>
            </a:lvl5pPr>
            <a:lvl6pPr marL="2285943" indent="0">
              <a:buNone/>
              <a:defRPr sz="1400"/>
            </a:lvl6pPr>
            <a:lvl7pPr marL="2743131" indent="0">
              <a:buNone/>
              <a:defRPr sz="1400"/>
            </a:lvl7pPr>
            <a:lvl8pPr marL="3200320" indent="0">
              <a:buNone/>
              <a:defRPr sz="1400"/>
            </a:lvl8pPr>
            <a:lvl9pPr marL="3657509" indent="0">
              <a:buNone/>
              <a:defRPr sz="14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25" name="Subtitle 2"/>
          <p:cNvSpPr>
            <a:spLocks noGrp="1"/>
          </p:cNvSpPr>
          <p:nvPr>
            <p:ph type="subTitle" idx="1"/>
          </p:nvPr>
        </p:nvSpPr>
        <p:spPr>
          <a:xfrm>
            <a:off x="130208" y="258810"/>
            <a:ext cx="9647721" cy="42336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0070C0"/>
                </a:solidFill>
                <a:latin typeface="DengXian" charset="-122"/>
                <a:ea typeface="DengXian" charset="-122"/>
                <a:cs typeface="DengXian" charset="-122"/>
              </a:defRPr>
            </a:lvl1pPr>
            <a:lvl2pPr marL="457167" indent="0" algn="ctr">
              <a:buNone/>
              <a:defRPr sz="2000"/>
            </a:lvl2pPr>
            <a:lvl3pPr marL="914332" indent="0" algn="ctr">
              <a:buNone/>
              <a:defRPr sz="1800"/>
            </a:lvl3pPr>
            <a:lvl4pPr marL="1371498" indent="0" algn="ctr">
              <a:buNone/>
              <a:defRPr sz="1600"/>
            </a:lvl4pPr>
            <a:lvl5pPr marL="1828664" indent="0" algn="ctr">
              <a:buNone/>
              <a:defRPr sz="1600"/>
            </a:lvl5pPr>
            <a:lvl6pPr marL="2285830" indent="0" algn="ctr">
              <a:buNone/>
              <a:defRPr sz="1600"/>
            </a:lvl6pPr>
            <a:lvl7pPr marL="2742994" indent="0" algn="ctr">
              <a:buNone/>
              <a:defRPr sz="1600"/>
            </a:lvl7pPr>
            <a:lvl8pPr marL="3200160" indent="0" algn="ctr">
              <a:buNone/>
              <a:defRPr sz="1600"/>
            </a:lvl8pPr>
            <a:lvl9pPr marL="3657327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18231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584" y="1808168"/>
            <a:ext cx="2178051" cy="5045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 5"/>
          <p:cNvSpPr>
            <a:spLocks noChangeArrowheads="1"/>
          </p:cNvSpPr>
          <p:nvPr userDrawn="1"/>
        </p:nvSpPr>
        <p:spPr bwMode="auto">
          <a:xfrm>
            <a:off x="-10584" y="0"/>
            <a:ext cx="2178051" cy="6858000"/>
          </a:xfrm>
          <a:prstGeom prst="rect">
            <a:avLst/>
          </a:prstGeom>
          <a:solidFill>
            <a:srgbClr val="0092DC">
              <a:alpha val="80000"/>
            </a:srgbClr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4000">
              <a:solidFill>
                <a:srgbClr val="FFFFFF"/>
              </a:solidFill>
              <a:latin typeface="DengXian" charset="-122"/>
              <a:ea typeface="DengXian" charset="-122"/>
              <a:cs typeface="DengXian" charset="-122"/>
            </a:endParaRPr>
          </a:p>
        </p:txBody>
      </p:sp>
      <p:grpSp>
        <p:nvGrpSpPr>
          <p:cNvPr id="4" name="组合 2"/>
          <p:cNvGrpSpPr>
            <a:grpSpLocks/>
          </p:cNvGrpSpPr>
          <p:nvPr userDrawn="1"/>
        </p:nvGrpSpPr>
        <p:grpSpPr bwMode="auto">
          <a:xfrm>
            <a:off x="1606551" y="2087568"/>
            <a:ext cx="1104900" cy="828675"/>
            <a:chOff x="0" y="0"/>
            <a:chExt cx="828000" cy="828000"/>
          </a:xfrm>
        </p:grpSpPr>
        <p:sp>
          <p:nvSpPr>
            <p:cNvPr id="5" name="椭圆 8"/>
            <p:cNvSpPr>
              <a:spLocks noChangeAspect="1"/>
            </p:cNvSpPr>
            <p:nvPr/>
          </p:nvSpPr>
          <p:spPr bwMode="auto">
            <a:xfrm>
              <a:off x="0" y="0"/>
              <a:ext cx="828000" cy="828000"/>
            </a:xfrm>
            <a:prstGeom prst="ellipse">
              <a:avLst/>
            </a:prstGeom>
            <a:solidFill>
              <a:schemeClr val="bg1"/>
            </a:solidFill>
            <a:ln w="38100" cmpd="sng">
              <a:solidFill>
                <a:schemeClr val="accent1"/>
              </a:solidFill>
              <a:round/>
              <a:headEnd/>
              <a:tailEnd/>
            </a:ln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0070C0"/>
                </a:solidFill>
                <a:latin typeface="DengXian" charset="-122"/>
                <a:ea typeface="DengXian" charset="-122"/>
                <a:cs typeface="DengXian" charset="-122"/>
              </a:endParaRPr>
            </a:p>
          </p:txBody>
        </p:sp>
        <p:sp>
          <p:nvSpPr>
            <p:cNvPr id="6" name="文本框 12"/>
            <p:cNvSpPr txBox="1">
              <a:spLocks noChangeArrowheads="1"/>
            </p:cNvSpPr>
            <p:nvPr/>
          </p:nvSpPr>
          <p:spPr bwMode="auto">
            <a:xfrm>
              <a:off x="77724" y="157034"/>
              <a:ext cx="672552" cy="5227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800" dirty="0">
                  <a:solidFill>
                    <a:srgbClr val="0070C0"/>
                  </a:solidFill>
                  <a:latin typeface="DengXian" charset="-122"/>
                  <a:ea typeface="DengXian" charset="-122"/>
                  <a:cs typeface="DengXian" charset="-122"/>
                </a:rPr>
                <a:t>2</a:t>
              </a:r>
              <a:endParaRPr lang="zh-CN" altLang="en-US" sz="2800" dirty="0">
                <a:solidFill>
                  <a:srgbClr val="0070C0"/>
                </a:solidFill>
                <a:latin typeface="DengXian" charset="-122"/>
                <a:ea typeface="DengXian" charset="-122"/>
                <a:cs typeface="DengXian" charset="-122"/>
              </a:endParaRPr>
            </a:p>
          </p:txBody>
        </p:sp>
      </p:grpSp>
      <p:grpSp>
        <p:nvGrpSpPr>
          <p:cNvPr id="7" name="组合 2"/>
          <p:cNvGrpSpPr>
            <a:grpSpLocks/>
          </p:cNvGrpSpPr>
          <p:nvPr userDrawn="1"/>
        </p:nvGrpSpPr>
        <p:grpSpPr bwMode="auto">
          <a:xfrm>
            <a:off x="1608667" y="3198818"/>
            <a:ext cx="1104900" cy="828675"/>
            <a:chOff x="0" y="0"/>
            <a:chExt cx="828000" cy="828000"/>
          </a:xfrm>
        </p:grpSpPr>
        <p:sp>
          <p:nvSpPr>
            <p:cNvPr id="8" name="椭圆 8"/>
            <p:cNvSpPr>
              <a:spLocks noChangeAspect="1"/>
            </p:cNvSpPr>
            <p:nvPr/>
          </p:nvSpPr>
          <p:spPr bwMode="auto">
            <a:xfrm>
              <a:off x="0" y="0"/>
              <a:ext cx="828000" cy="828000"/>
            </a:xfrm>
            <a:prstGeom prst="ellipse">
              <a:avLst/>
            </a:prstGeom>
            <a:solidFill>
              <a:schemeClr val="bg1"/>
            </a:solidFill>
            <a:ln w="38100" cmpd="sng">
              <a:solidFill>
                <a:schemeClr val="accent1"/>
              </a:solidFill>
              <a:round/>
              <a:headEnd/>
              <a:tailEnd/>
            </a:ln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0070C0"/>
                </a:solidFill>
                <a:latin typeface="DengXian" charset="-122"/>
                <a:ea typeface="DengXian" charset="-122"/>
                <a:cs typeface="DengXian" charset="-122"/>
              </a:endParaRPr>
            </a:p>
          </p:txBody>
        </p:sp>
        <p:sp>
          <p:nvSpPr>
            <p:cNvPr id="9" name="文本框 12"/>
            <p:cNvSpPr txBox="1">
              <a:spLocks noChangeArrowheads="1"/>
            </p:cNvSpPr>
            <p:nvPr/>
          </p:nvSpPr>
          <p:spPr bwMode="auto">
            <a:xfrm>
              <a:off x="77725" y="157034"/>
              <a:ext cx="672552" cy="5227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en-US"/>
              </a:defPPr>
              <a:lvl1pPr algn="ctr">
                <a:defRPr sz="280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800" dirty="0">
                  <a:latin typeface="DengXian" charset="-122"/>
                  <a:ea typeface="DengXian" charset="-122"/>
                  <a:cs typeface="DengXian" charset="-122"/>
                </a:rPr>
                <a:t>3</a:t>
              </a:r>
              <a:endParaRPr lang="zh-CN" altLang="en-US" sz="2800" dirty="0">
                <a:latin typeface="DengXian" charset="-122"/>
                <a:ea typeface="DengXian" charset="-122"/>
                <a:cs typeface="DengXian" charset="-122"/>
              </a:endParaRPr>
            </a:p>
          </p:txBody>
        </p:sp>
      </p:grpSp>
      <p:grpSp>
        <p:nvGrpSpPr>
          <p:cNvPr id="10" name="组合 2"/>
          <p:cNvGrpSpPr>
            <a:grpSpLocks/>
          </p:cNvGrpSpPr>
          <p:nvPr userDrawn="1"/>
        </p:nvGrpSpPr>
        <p:grpSpPr bwMode="auto">
          <a:xfrm>
            <a:off x="1610787" y="4311655"/>
            <a:ext cx="1104900" cy="828675"/>
            <a:chOff x="0" y="0"/>
            <a:chExt cx="828000" cy="828000"/>
          </a:xfrm>
        </p:grpSpPr>
        <p:sp>
          <p:nvSpPr>
            <p:cNvPr id="11" name="椭圆 8"/>
            <p:cNvSpPr>
              <a:spLocks noChangeAspect="1"/>
            </p:cNvSpPr>
            <p:nvPr/>
          </p:nvSpPr>
          <p:spPr bwMode="auto">
            <a:xfrm>
              <a:off x="0" y="0"/>
              <a:ext cx="828000" cy="828000"/>
            </a:xfrm>
            <a:prstGeom prst="ellipse">
              <a:avLst/>
            </a:prstGeom>
            <a:solidFill>
              <a:schemeClr val="bg1"/>
            </a:solidFill>
            <a:ln w="38100" cmpd="sng">
              <a:solidFill>
                <a:schemeClr val="accent1"/>
              </a:solidFill>
              <a:round/>
              <a:headEnd/>
              <a:tailEnd/>
            </a:ln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0070C0"/>
                </a:solidFill>
                <a:latin typeface="DengXian" charset="-122"/>
                <a:ea typeface="DengXian" charset="-122"/>
                <a:cs typeface="DengXian" charset="-122"/>
              </a:endParaRPr>
            </a:p>
          </p:txBody>
        </p:sp>
        <p:sp>
          <p:nvSpPr>
            <p:cNvPr id="12" name="文本框 12"/>
            <p:cNvSpPr txBox="1">
              <a:spLocks noChangeArrowheads="1"/>
            </p:cNvSpPr>
            <p:nvPr/>
          </p:nvSpPr>
          <p:spPr bwMode="auto">
            <a:xfrm>
              <a:off x="77724" y="157035"/>
              <a:ext cx="672552" cy="5227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800" dirty="0">
                  <a:solidFill>
                    <a:srgbClr val="0070C0"/>
                  </a:solidFill>
                  <a:latin typeface="DengXian" charset="-122"/>
                  <a:ea typeface="DengXian" charset="-122"/>
                  <a:cs typeface="DengXian" charset="-122"/>
                </a:rPr>
                <a:t>4</a:t>
              </a:r>
              <a:endParaRPr lang="zh-CN" altLang="en-US" sz="2800" dirty="0">
                <a:solidFill>
                  <a:srgbClr val="0070C0"/>
                </a:solidFill>
                <a:latin typeface="DengXian" charset="-122"/>
                <a:ea typeface="DengXian" charset="-122"/>
                <a:cs typeface="DengXian" charset="-122"/>
              </a:endParaRPr>
            </a:p>
          </p:txBody>
        </p:sp>
      </p:grpSp>
      <p:grpSp>
        <p:nvGrpSpPr>
          <p:cNvPr id="13" name="组合 2"/>
          <p:cNvGrpSpPr>
            <a:grpSpLocks/>
          </p:cNvGrpSpPr>
          <p:nvPr userDrawn="1"/>
        </p:nvGrpSpPr>
        <p:grpSpPr bwMode="auto">
          <a:xfrm>
            <a:off x="1602319" y="979493"/>
            <a:ext cx="1104900" cy="828675"/>
            <a:chOff x="0" y="0"/>
            <a:chExt cx="828000" cy="828000"/>
          </a:xfrm>
        </p:grpSpPr>
        <p:sp>
          <p:nvSpPr>
            <p:cNvPr id="14" name="椭圆 8"/>
            <p:cNvSpPr>
              <a:spLocks noChangeAspect="1"/>
            </p:cNvSpPr>
            <p:nvPr/>
          </p:nvSpPr>
          <p:spPr bwMode="auto">
            <a:xfrm>
              <a:off x="0" y="0"/>
              <a:ext cx="828000" cy="828000"/>
            </a:xfrm>
            <a:prstGeom prst="ellipse">
              <a:avLst/>
            </a:prstGeom>
            <a:solidFill>
              <a:schemeClr val="bg1"/>
            </a:solidFill>
            <a:ln w="38100" cmpd="sng">
              <a:solidFill>
                <a:schemeClr val="accent1"/>
              </a:solidFill>
              <a:round/>
              <a:headEnd/>
              <a:tailEnd/>
            </a:ln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0070C0"/>
                </a:solidFill>
                <a:latin typeface="DengXian" charset="-122"/>
                <a:ea typeface="DengXian" charset="-122"/>
                <a:cs typeface="DengXian" charset="-122"/>
              </a:endParaRPr>
            </a:p>
          </p:txBody>
        </p:sp>
        <p:sp>
          <p:nvSpPr>
            <p:cNvPr id="15" name="文本框 12"/>
            <p:cNvSpPr txBox="1">
              <a:spLocks noChangeArrowheads="1"/>
            </p:cNvSpPr>
            <p:nvPr/>
          </p:nvSpPr>
          <p:spPr bwMode="auto">
            <a:xfrm>
              <a:off x="77724" y="157034"/>
              <a:ext cx="672552" cy="5227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800" dirty="0">
                  <a:solidFill>
                    <a:srgbClr val="0070C0"/>
                  </a:solidFill>
                  <a:latin typeface="DengXian" charset="-122"/>
                  <a:ea typeface="DengXian" charset="-122"/>
                  <a:cs typeface="DengXian" charset="-122"/>
                </a:rPr>
                <a:t>1</a:t>
              </a:r>
              <a:endParaRPr lang="zh-CN" altLang="en-US" sz="2800" dirty="0">
                <a:solidFill>
                  <a:srgbClr val="0070C0"/>
                </a:solidFill>
                <a:latin typeface="DengXian" charset="-122"/>
                <a:ea typeface="DengXian" charset="-122"/>
                <a:cs typeface="DengXian" charset="-122"/>
              </a:endParaRPr>
            </a:p>
          </p:txBody>
        </p:sp>
      </p:grpSp>
      <p:grpSp>
        <p:nvGrpSpPr>
          <p:cNvPr id="16" name="组合 2"/>
          <p:cNvGrpSpPr>
            <a:grpSpLocks/>
          </p:cNvGrpSpPr>
          <p:nvPr userDrawn="1"/>
        </p:nvGrpSpPr>
        <p:grpSpPr bwMode="auto">
          <a:xfrm>
            <a:off x="1608667" y="5459418"/>
            <a:ext cx="1104900" cy="828675"/>
            <a:chOff x="0" y="0"/>
            <a:chExt cx="828000" cy="828000"/>
          </a:xfrm>
        </p:grpSpPr>
        <p:sp>
          <p:nvSpPr>
            <p:cNvPr id="17" name="椭圆 8"/>
            <p:cNvSpPr>
              <a:spLocks noChangeAspect="1"/>
            </p:cNvSpPr>
            <p:nvPr/>
          </p:nvSpPr>
          <p:spPr bwMode="auto">
            <a:xfrm>
              <a:off x="0" y="0"/>
              <a:ext cx="828000" cy="828000"/>
            </a:xfrm>
            <a:prstGeom prst="ellipse">
              <a:avLst/>
            </a:prstGeom>
            <a:solidFill>
              <a:schemeClr val="bg1"/>
            </a:solidFill>
            <a:ln w="38100" cmpd="sng">
              <a:solidFill>
                <a:schemeClr val="accent1"/>
              </a:solidFill>
              <a:round/>
              <a:headEnd/>
              <a:tailEnd/>
            </a:ln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0070C0"/>
                </a:solidFill>
                <a:latin typeface="DengXian" charset="-122"/>
                <a:ea typeface="DengXian" charset="-122"/>
                <a:cs typeface="DengXian" charset="-122"/>
              </a:endParaRPr>
            </a:p>
          </p:txBody>
        </p:sp>
        <p:sp>
          <p:nvSpPr>
            <p:cNvPr id="18" name="文本框 12"/>
            <p:cNvSpPr txBox="1">
              <a:spLocks noChangeArrowheads="1"/>
            </p:cNvSpPr>
            <p:nvPr/>
          </p:nvSpPr>
          <p:spPr bwMode="auto">
            <a:xfrm>
              <a:off x="77725" y="157034"/>
              <a:ext cx="672552" cy="5227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800" dirty="0">
                  <a:solidFill>
                    <a:srgbClr val="0070C0"/>
                  </a:solidFill>
                  <a:latin typeface="DengXian" charset="-122"/>
                  <a:ea typeface="DengXian" charset="-122"/>
                  <a:cs typeface="DengXian" charset="-122"/>
                </a:rPr>
                <a:t>5</a:t>
              </a:r>
              <a:endParaRPr lang="zh-CN" altLang="en-US" sz="2800" dirty="0">
                <a:solidFill>
                  <a:srgbClr val="0070C0"/>
                </a:solidFill>
                <a:latin typeface="DengXian" charset="-122"/>
                <a:ea typeface="DengXian" charset="-122"/>
                <a:cs typeface="DengXian" charset="-122"/>
              </a:endParaRPr>
            </a:p>
          </p:txBody>
        </p:sp>
      </p:grpSp>
      <p:sp>
        <p:nvSpPr>
          <p:cNvPr id="19" name="Title 2"/>
          <p:cNvSpPr txBox="1">
            <a:spLocks/>
          </p:cNvSpPr>
          <p:nvPr userDrawn="1"/>
        </p:nvSpPr>
        <p:spPr>
          <a:xfrm>
            <a:off x="2108203" y="84138"/>
            <a:ext cx="825500" cy="760412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bg1"/>
                </a:solidFill>
                <a:latin typeface="DengXian" charset="-122"/>
                <a:ea typeface="DengXian" charset="-122"/>
                <a:cs typeface="DengXian" charset="-122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kumimoji="1" lang="zh-CN" altLang="en-US" sz="4000" dirty="0">
                <a:solidFill>
                  <a:srgbClr val="0070C0"/>
                </a:solidFill>
              </a:rPr>
              <a:t>纲</a:t>
            </a:r>
          </a:p>
        </p:txBody>
      </p:sp>
      <p:sp>
        <p:nvSpPr>
          <p:cNvPr id="20" name="Title 2"/>
          <p:cNvSpPr txBox="1">
            <a:spLocks/>
          </p:cNvSpPr>
          <p:nvPr userDrawn="1"/>
        </p:nvSpPr>
        <p:spPr>
          <a:xfrm>
            <a:off x="1314451" y="88900"/>
            <a:ext cx="827616" cy="76200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bg1"/>
                </a:solidFill>
                <a:latin typeface="DengXian" charset="-122"/>
                <a:ea typeface="DengXian" charset="-122"/>
                <a:cs typeface="DengXian" charset="-122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kumimoji="1" lang="zh-CN" altLang="en-US" sz="4000" dirty="0"/>
              <a:t>大</a:t>
            </a:r>
          </a:p>
        </p:txBody>
      </p:sp>
      <p:sp>
        <p:nvSpPr>
          <p:cNvPr id="21" name="Oval 2"/>
          <p:cNvSpPr>
            <a:spLocks noChangeAspect="1"/>
          </p:cNvSpPr>
          <p:nvPr userDrawn="1"/>
        </p:nvSpPr>
        <p:spPr>
          <a:xfrm>
            <a:off x="1955803" y="736605"/>
            <a:ext cx="122767" cy="9207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1" lang="zh-CN" altLang="en-US"/>
          </a:p>
        </p:txBody>
      </p:sp>
      <p:sp>
        <p:nvSpPr>
          <p:cNvPr id="22" name="Oval 33"/>
          <p:cNvSpPr>
            <a:spLocks noChangeAspect="1"/>
          </p:cNvSpPr>
          <p:nvPr userDrawn="1"/>
        </p:nvSpPr>
        <p:spPr>
          <a:xfrm>
            <a:off x="1502837" y="736605"/>
            <a:ext cx="122767" cy="9207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1" lang="zh-CN" altLang="en-US"/>
          </a:p>
        </p:txBody>
      </p:sp>
      <p:sp>
        <p:nvSpPr>
          <p:cNvPr id="23" name="Oval 34"/>
          <p:cNvSpPr>
            <a:spLocks noChangeAspect="1"/>
          </p:cNvSpPr>
          <p:nvPr userDrawn="1"/>
        </p:nvSpPr>
        <p:spPr>
          <a:xfrm>
            <a:off x="2254254" y="739780"/>
            <a:ext cx="122767" cy="9207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1" lang="zh-CN" altLang="en-US"/>
          </a:p>
        </p:txBody>
      </p:sp>
      <p:sp>
        <p:nvSpPr>
          <p:cNvPr id="24" name="Oval 35"/>
          <p:cNvSpPr>
            <a:spLocks noChangeAspect="1"/>
          </p:cNvSpPr>
          <p:nvPr userDrawn="1"/>
        </p:nvSpPr>
        <p:spPr>
          <a:xfrm>
            <a:off x="2702987" y="736605"/>
            <a:ext cx="122767" cy="9207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1" lang="zh-CN" altLang="en-US"/>
          </a:p>
        </p:txBody>
      </p:sp>
      <p:sp>
        <p:nvSpPr>
          <p:cNvPr id="25" name="Oval 37"/>
          <p:cNvSpPr>
            <a:spLocks noChangeAspect="1"/>
          </p:cNvSpPr>
          <p:nvPr userDrawn="1"/>
        </p:nvSpPr>
        <p:spPr>
          <a:xfrm>
            <a:off x="2472269" y="739780"/>
            <a:ext cx="120651" cy="9207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1" lang="zh-CN" altLang="en-US"/>
          </a:p>
        </p:txBody>
      </p:sp>
      <p:sp>
        <p:nvSpPr>
          <p:cNvPr id="26" name="Oval 38"/>
          <p:cNvSpPr>
            <a:spLocks noChangeAspect="1"/>
          </p:cNvSpPr>
          <p:nvPr userDrawn="1"/>
        </p:nvSpPr>
        <p:spPr>
          <a:xfrm>
            <a:off x="1725088" y="739780"/>
            <a:ext cx="120649" cy="9207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1" lang="zh-CN" altLang="en-US"/>
          </a:p>
        </p:txBody>
      </p:sp>
      <p:pic>
        <p:nvPicPr>
          <p:cNvPr id="27" name="Picture 4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41054" y="201613"/>
            <a:ext cx="975783" cy="73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811348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:\Users\Administrator\Desktop\元素\复旦ppt921-11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26" t="12134"/>
          <a:stretch>
            <a:fillRect/>
          </a:stretch>
        </p:blipFill>
        <p:spPr bwMode="auto">
          <a:xfrm>
            <a:off x="0" y="2697163"/>
            <a:ext cx="12192000" cy="1096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1010198" y="2822905"/>
            <a:ext cx="10438673" cy="740216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>
              <a:lnSpc>
                <a:spcPct val="110000"/>
              </a:lnSpc>
              <a:defRPr sz="4000" b="0" i="0">
                <a:solidFill>
                  <a:srgbClr val="0070C0"/>
                </a:solidFill>
                <a:latin typeface="DengXian" charset="-122"/>
                <a:ea typeface="DengXian" charset="-122"/>
                <a:cs typeface="DengXian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05940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C:\Users\Administrator\Desktop\元素\复旦ppt921-14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584" y="411163"/>
            <a:ext cx="12202584" cy="144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57193" y="6751"/>
            <a:ext cx="8970107" cy="48330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>
                <a:latin typeface="DengXian" charset="-122"/>
                <a:ea typeface="DengXian" charset="-122"/>
                <a:cs typeface="DengXian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31769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Acknowledg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29"/>
          <p:cNvSpPr>
            <a:spLocks noChangeArrowheads="1"/>
          </p:cNvSpPr>
          <p:nvPr userDrawn="1"/>
        </p:nvSpPr>
        <p:spPr bwMode="auto">
          <a:xfrm>
            <a:off x="-6348" y="3732213"/>
            <a:ext cx="12198351" cy="361950"/>
          </a:xfrm>
          <a:prstGeom prst="rect">
            <a:avLst/>
          </a:prstGeom>
          <a:solidFill>
            <a:srgbClr val="0092DC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>
                <a:solidFill>
                  <a:srgbClr val="FFFFFF"/>
                </a:solidFill>
                <a:latin typeface="DengXian" charset="-122"/>
                <a:ea typeface="DengXian" charset="-122"/>
                <a:cs typeface="DengXian" charset="-122"/>
              </a:rPr>
              <a:t>Thanks</a:t>
            </a:r>
            <a:r>
              <a:rPr lang="zh-CN" altLang="en-US" dirty="0">
                <a:solidFill>
                  <a:srgbClr val="FFFFFF"/>
                </a:solidFill>
                <a:latin typeface="DengXian" charset="-122"/>
                <a:ea typeface="DengXian" charset="-122"/>
                <a:cs typeface="DengXian" charset="-122"/>
              </a:rPr>
              <a:t> </a:t>
            </a:r>
            <a:r>
              <a:rPr lang="en-US" altLang="zh-CN" dirty="0">
                <a:solidFill>
                  <a:srgbClr val="FFFFFF"/>
                </a:solidFill>
                <a:latin typeface="DengXian" charset="-122"/>
                <a:ea typeface="DengXian" charset="-122"/>
                <a:cs typeface="DengXian" charset="-122"/>
              </a:rPr>
              <a:t>for</a:t>
            </a:r>
            <a:r>
              <a:rPr lang="zh-CN" altLang="en-US" dirty="0">
                <a:solidFill>
                  <a:srgbClr val="FFFFFF"/>
                </a:solidFill>
                <a:latin typeface="DengXian" charset="-122"/>
                <a:ea typeface="DengXian" charset="-122"/>
                <a:cs typeface="DengXian" charset="-122"/>
              </a:rPr>
              <a:t> </a:t>
            </a:r>
            <a:r>
              <a:rPr lang="en-US" altLang="zh-CN" dirty="0">
                <a:solidFill>
                  <a:srgbClr val="FFFFFF"/>
                </a:solidFill>
                <a:latin typeface="DengXian" charset="-122"/>
                <a:ea typeface="DengXian" charset="-122"/>
                <a:cs typeface="DengXian" charset="-122"/>
              </a:rPr>
              <a:t>your</a:t>
            </a:r>
            <a:r>
              <a:rPr lang="zh-CN" altLang="en-US" dirty="0">
                <a:solidFill>
                  <a:srgbClr val="FFFFFF"/>
                </a:solidFill>
                <a:latin typeface="DengXian" charset="-122"/>
                <a:ea typeface="DengXian" charset="-122"/>
                <a:cs typeface="DengXian" charset="-122"/>
              </a:rPr>
              <a:t> </a:t>
            </a:r>
            <a:r>
              <a:rPr lang="en-US" altLang="zh-CN" dirty="0">
                <a:solidFill>
                  <a:srgbClr val="FFFFFF"/>
                </a:solidFill>
                <a:latin typeface="DengXian" charset="-122"/>
                <a:ea typeface="DengXian" charset="-122"/>
                <a:cs typeface="DengXian" charset="-122"/>
              </a:rPr>
              <a:t>attention!	</a:t>
            </a:r>
            <a:endParaRPr lang="zh-CN" altLang="en-US" dirty="0">
              <a:solidFill>
                <a:srgbClr val="FFFFFF"/>
              </a:solidFill>
              <a:latin typeface="DengXian" charset="-122"/>
              <a:ea typeface="DengXian" charset="-122"/>
              <a:cs typeface="DengXian" charset="-122"/>
            </a:endParaRPr>
          </a:p>
        </p:txBody>
      </p:sp>
      <p:sp>
        <p:nvSpPr>
          <p:cNvPr id="3" name="矩形 3"/>
          <p:cNvSpPr>
            <a:spLocks noChangeArrowheads="1"/>
          </p:cNvSpPr>
          <p:nvPr userDrawn="1"/>
        </p:nvSpPr>
        <p:spPr bwMode="auto">
          <a:xfrm>
            <a:off x="-6348" y="2705105"/>
            <a:ext cx="12198351" cy="950913"/>
          </a:xfrm>
          <a:prstGeom prst="rect">
            <a:avLst/>
          </a:prstGeom>
          <a:solidFill>
            <a:srgbClr val="0092DC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000" dirty="0">
                <a:solidFill>
                  <a:srgbClr val="FFFFFF"/>
                </a:solidFill>
                <a:latin typeface="DengXian" charset="-122"/>
                <a:ea typeface="DengXian" charset="-122"/>
                <a:cs typeface="DengXian" charset="-122"/>
              </a:rPr>
              <a:t>感谢各位聆听！</a:t>
            </a:r>
          </a:p>
        </p:txBody>
      </p:sp>
      <p:sp>
        <p:nvSpPr>
          <p:cNvPr id="4" name="Oval 10"/>
          <p:cNvSpPr/>
          <p:nvPr userDrawn="1"/>
        </p:nvSpPr>
        <p:spPr>
          <a:xfrm>
            <a:off x="294217" y="2708275"/>
            <a:ext cx="1828800" cy="1371600"/>
          </a:xfrm>
          <a:prstGeom prst="ellipse">
            <a:avLst/>
          </a:prstGeom>
          <a:solidFill>
            <a:srgbClr val="0070C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1" lang="zh-CN" altLang="en-US" sz="1351"/>
          </a:p>
        </p:txBody>
      </p:sp>
      <p:grpSp>
        <p:nvGrpSpPr>
          <p:cNvPr id="5" name="组合 3"/>
          <p:cNvGrpSpPr>
            <a:grpSpLocks noChangeAspect="1"/>
          </p:cNvGrpSpPr>
          <p:nvPr userDrawn="1"/>
        </p:nvGrpSpPr>
        <p:grpSpPr bwMode="auto">
          <a:xfrm>
            <a:off x="385233" y="2768600"/>
            <a:ext cx="1644651" cy="1238250"/>
            <a:chOff x="7084178" y="3411664"/>
            <a:chExt cx="1404000" cy="1404001"/>
          </a:xfrm>
        </p:grpSpPr>
        <p:sp>
          <p:nvSpPr>
            <p:cNvPr id="6" name="椭圆 2"/>
            <p:cNvSpPr/>
            <p:nvPr/>
          </p:nvSpPr>
          <p:spPr>
            <a:xfrm>
              <a:off x="7084178" y="3411664"/>
              <a:ext cx="1404000" cy="1404001"/>
            </a:xfrm>
            <a:prstGeom prst="ellipse">
              <a:avLst/>
            </a:prstGeom>
            <a:solidFill>
              <a:srgbClr val="0092DC"/>
            </a:solidFill>
            <a:ln>
              <a:solidFill>
                <a:srgbClr val="0092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1"/>
            </a:p>
          </p:txBody>
        </p:sp>
        <p:sp>
          <p:nvSpPr>
            <p:cNvPr id="7" name="椭圆 14"/>
            <p:cNvSpPr/>
            <p:nvPr userDrawn="1"/>
          </p:nvSpPr>
          <p:spPr>
            <a:xfrm>
              <a:off x="7214278" y="3528665"/>
              <a:ext cx="1160061" cy="1150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1"/>
            </a:p>
          </p:txBody>
        </p:sp>
      </p:grpSp>
      <p:pic>
        <p:nvPicPr>
          <p:cNvPr id="8" name="Picture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687" y="2884493"/>
            <a:ext cx="1316567" cy="987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067611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C:\Users\Administrator\Desktop\元素\复旦ppt921-14.png">
            <a:extLst>
              <a:ext uri="{FF2B5EF4-FFF2-40B4-BE49-F238E27FC236}">
                <a16:creationId xmlns:a16="http://schemas.microsoft.com/office/drawing/2014/main" id="{9110BAE0-A90C-D129-854A-923EEF77F59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584" y="411163"/>
            <a:ext cx="12202584" cy="144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A73AB20B-DC6A-890E-CBA9-CC66CB9DEF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193" y="6751"/>
            <a:ext cx="8970107" cy="48330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>
                <a:latin typeface="DengXian" charset="-122"/>
                <a:ea typeface="DengXian" charset="-122"/>
                <a:cs typeface="DengXian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6294179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_Only_Ann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C:\Users\Administrator\Desktop\元素\复旦ppt921-14.png">
            <a:extLst>
              <a:ext uri="{FF2B5EF4-FFF2-40B4-BE49-F238E27FC236}">
                <a16:creationId xmlns:a16="http://schemas.microsoft.com/office/drawing/2014/main" id="{1DA8CCA5-D85F-19FF-B6FA-7552AC96052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584" y="411163"/>
            <a:ext cx="12202584" cy="144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9A2EBAF2-EDBF-AD44-CF7E-C702942906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193" y="6751"/>
            <a:ext cx="8970107" cy="48330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>
                <a:latin typeface="DengXian" charset="-122"/>
                <a:ea typeface="DengXian" charset="-122"/>
                <a:cs typeface="DengXian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08520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FZLTXHK--GBK1-0"/>
                <a:cs typeface="FZLTXHK--GBK1-0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5/6/25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574815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3.xml"/><Relationship Id="rId9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03880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80" r:id="rId8"/>
    <p:sldLayoutId id="2147483782" r:id="rId9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SimSun" panose="02010600030101010101" pitchFamily="2" charset="-122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SimSun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SimSun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SimSun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SimSun" panose="02010600030101010101" pitchFamily="2" charset="-122"/>
        </a:defRPr>
      </a:lvl5pPr>
      <a:lvl6pPr marL="457189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SimSun" panose="02010600030101010101" pitchFamily="2" charset="-122"/>
        </a:defRPr>
      </a:lvl6pPr>
      <a:lvl7pPr marL="914377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SimSun" panose="02010600030101010101" pitchFamily="2" charset="-122"/>
        </a:defRPr>
      </a:lvl7pPr>
      <a:lvl8pPr marL="1371566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SimSun" panose="02010600030101010101" pitchFamily="2" charset="-122"/>
        </a:defRPr>
      </a:lvl8pPr>
      <a:lvl9pPr marL="1828754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SimSun" panose="02010600030101010101" pitchFamily="2" charset="-122"/>
        </a:defRPr>
      </a:lvl9pPr>
    </p:titleStyle>
    <p:bodyStyle>
      <a:lvl1pPr marL="228594" indent="-228594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+mn-lt"/>
          <a:ea typeface="SimSun" panose="02010600030101010101" pitchFamily="2" charset="-122"/>
          <a:cs typeface="+mn-cs"/>
        </a:defRPr>
      </a:lvl1pPr>
      <a:lvl2pPr marL="685783" indent="-228594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SimSun" panose="02010600030101010101" pitchFamily="2" charset="-122"/>
          <a:cs typeface="+mn-cs"/>
        </a:defRPr>
      </a:lvl2pPr>
      <a:lvl3pPr marL="1142971" indent="-228594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+mn-lt"/>
          <a:ea typeface="SimSun" panose="02010600030101010101" pitchFamily="2" charset="-122"/>
          <a:cs typeface="+mn-cs"/>
        </a:defRPr>
      </a:lvl3pPr>
      <a:lvl4pPr marL="1600160" indent="-228594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SimSun" panose="02010600030101010101" pitchFamily="2" charset="-122"/>
          <a:cs typeface="+mn-cs"/>
        </a:defRPr>
      </a:lvl4pPr>
      <a:lvl5pPr marL="2057349" indent="-228594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SimSun" panose="02010600030101010101" pitchFamily="2" charset="-122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818694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05" r:id="rId2"/>
    <p:sldLayoutId id="2147483706" r:id="rId3"/>
    <p:sldLayoutId id="2147483707" r:id="rId4"/>
    <p:sldLayoutId id="2147483708" r:id="rId5"/>
    <p:sldLayoutId id="2147483709" r:id="rId6"/>
    <p:sldLayoutId id="2147483710" r:id="rId7"/>
    <p:sldLayoutId id="2147483781" r:id="rId8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SimSun" panose="02010600030101010101" pitchFamily="2" charset="-122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SimSun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SimSun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SimSun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SimSun" panose="02010600030101010101" pitchFamily="2" charset="-122"/>
        </a:defRPr>
      </a:lvl5pPr>
      <a:lvl6pPr marL="457189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SimSun" panose="02010600030101010101" pitchFamily="2" charset="-122"/>
        </a:defRPr>
      </a:lvl6pPr>
      <a:lvl7pPr marL="914377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SimSun" panose="02010600030101010101" pitchFamily="2" charset="-122"/>
        </a:defRPr>
      </a:lvl7pPr>
      <a:lvl8pPr marL="1371566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SimSun" panose="02010600030101010101" pitchFamily="2" charset="-122"/>
        </a:defRPr>
      </a:lvl8pPr>
      <a:lvl9pPr marL="1828754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SimSun" panose="02010600030101010101" pitchFamily="2" charset="-122"/>
        </a:defRPr>
      </a:lvl9pPr>
    </p:titleStyle>
    <p:bodyStyle>
      <a:lvl1pPr marL="228594" indent="-228594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+mn-lt"/>
          <a:ea typeface="SimSun" panose="02010600030101010101" pitchFamily="2" charset="-122"/>
          <a:cs typeface="+mn-cs"/>
        </a:defRPr>
      </a:lvl1pPr>
      <a:lvl2pPr marL="685783" indent="-228594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SimSun" panose="02010600030101010101" pitchFamily="2" charset="-122"/>
          <a:cs typeface="+mn-cs"/>
        </a:defRPr>
      </a:lvl2pPr>
      <a:lvl3pPr marL="1142971" indent="-228594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+mn-lt"/>
          <a:ea typeface="SimSun" panose="02010600030101010101" pitchFamily="2" charset="-122"/>
          <a:cs typeface="+mn-cs"/>
        </a:defRPr>
      </a:lvl3pPr>
      <a:lvl4pPr marL="1600160" indent="-228594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SimSun" panose="02010600030101010101" pitchFamily="2" charset="-122"/>
          <a:cs typeface="+mn-cs"/>
        </a:defRPr>
      </a:lvl4pPr>
      <a:lvl5pPr marL="2057349" indent="-228594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SimSun" panose="02010600030101010101" pitchFamily="2" charset="-122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arxiv.org/abs/2005.14165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arxiv.org/abs/2203.15556" TargetMode="Externa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s://huggingface.co/" TargetMode="External"/><Relationship Id="rId3" Type="http://schemas.openxmlformats.org/officeDocument/2006/relationships/hyperlink" Target="https://github.com/HqWu-HITCS/Awesome-Chinese-LLM" TargetMode="External"/><Relationship Id="rId7" Type="http://schemas.openxmlformats.org/officeDocument/2006/relationships/hyperlink" Target="https://github.com/yangjianxin1/Firefly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github.com/hiyouga/LLaMA-Factory" TargetMode="External"/><Relationship Id="rId5" Type="http://schemas.openxmlformats.org/officeDocument/2006/relationships/hyperlink" Target="https://github.com/huggingface/transformers" TargetMode="External"/><Relationship Id="rId10" Type="http://schemas.openxmlformats.org/officeDocument/2006/relationships/image" Target="../media/image36.png"/><Relationship Id="rId4" Type="http://schemas.openxmlformats.org/officeDocument/2006/relationships/hyperlink" Target="https://github.com/Hannibal046/Awesome-LLM" TargetMode="External"/><Relationship Id="rId9" Type="http://schemas.openxmlformats.org/officeDocument/2006/relationships/hyperlink" Target="https://www.modelscope.cn/home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mp"/><Relationship Id="rId2" Type="http://schemas.openxmlformats.org/officeDocument/2006/relationships/image" Target="../media/image14.tmp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7.tmp"/><Relationship Id="rId4" Type="http://schemas.openxmlformats.org/officeDocument/2006/relationships/image" Target="../media/image16.tmp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005.14165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: 圆角 12"/>
          <p:cNvSpPr/>
          <p:nvPr/>
        </p:nvSpPr>
        <p:spPr>
          <a:xfrm>
            <a:off x="1" y="0"/>
            <a:ext cx="12192000" cy="4921250"/>
          </a:xfrm>
          <a:prstGeom prst="roundRect">
            <a:avLst>
              <a:gd name="adj" fmla="val 0"/>
            </a:avLst>
          </a:prstGeom>
          <a:solidFill>
            <a:srgbClr val="203864"/>
          </a:solidFill>
          <a:ln w="28575" cap="flat" cmpd="sng" algn="ctr">
            <a:solidFill>
              <a:schemeClr val="bg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1012436" y="1817332"/>
            <a:ext cx="10167125" cy="840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74295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5400" b="1" spc="200" dirty="0">
                <a:gradFill>
                  <a:gsLst>
                    <a:gs pos="90000">
                      <a:srgbClr val="2D3D79">
                        <a:lumMod val="20000"/>
                        <a:lumOff val="80000"/>
                      </a:srgbClr>
                    </a:gs>
                    <a:gs pos="0">
                      <a:prstClr val="white"/>
                    </a:gs>
                  </a:gsLst>
                  <a:lin ang="2700000" scaled="1"/>
                </a:gradFill>
                <a:effectLst>
                  <a:outerShdw blurRad="152400" dist="190500" dir="5400000" sx="96000" sy="96000" rotWithShape="0">
                    <a:srgbClr val="2D3D79">
                      <a:lumMod val="50000"/>
                      <a:alpha val="35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5.1 </a:t>
            </a:r>
            <a:r>
              <a:rPr lang="zh-CN" altLang="en-US" sz="5400" b="1" spc="200" dirty="0">
                <a:gradFill>
                  <a:gsLst>
                    <a:gs pos="90000">
                      <a:srgbClr val="2D3D79">
                        <a:lumMod val="20000"/>
                        <a:lumOff val="80000"/>
                      </a:srgbClr>
                    </a:gs>
                    <a:gs pos="0">
                      <a:prstClr val="white"/>
                    </a:gs>
                  </a:gsLst>
                  <a:lin ang="2700000" scaled="1"/>
                </a:gradFill>
                <a:effectLst>
                  <a:outerShdw blurRad="152400" dist="190500" dir="5400000" sx="96000" sy="96000" rotWithShape="0">
                    <a:srgbClr val="2D3D79">
                      <a:lumMod val="50000"/>
                      <a:alpha val="35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大语言模型的预训练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3047999" y="5467425"/>
            <a:ext cx="6096000" cy="1081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742950" rtl="0" eaLnBrk="1" fontAlgn="auto" latinLnBrk="0" hangingPunct="1">
              <a:lnSpc>
                <a:spcPct val="90000"/>
              </a:lnSpc>
              <a:spcBef>
                <a:spcPts val="81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华中科技大学软件学院</a:t>
            </a: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lvl="0" indent="0" algn="ctr" defTabSz="742950" rtl="0" eaLnBrk="1" fontAlgn="auto" latinLnBrk="0" hangingPunct="1">
              <a:lnSpc>
                <a:spcPct val="90000"/>
              </a:lnSpc>
              <a:spcBef>
                <a:spcPts val="81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3200" b="1" dirty="0">
                <a:latin typeface="微软雅黑" panose="020B0503020204020204" charset="-122"/>
                <a:ea typeface="微软雅黑" panose="020B0503020204020204" charset="-122"/>
              </a:rPr>
              <a:t>陈 伟</a:t>
            </a: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786" y="252526"/>
            <a:ext cx="2841150" cy="57452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2C5AC5-E455-F3EE-ADE0-EA7DCA8E3A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966D28-B5F6-0E0C-C9C8-84EBBA2F0B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193" y="6751"/>
            <a:ext cx="12034807" cy="483302"/>
          </a:xfrm>
        </p:spPr>
        <p:txBody>
          <a:bodyPr>
            <a:noAutofit/>
          </a:bodyPr>
          <a:lstStyle/>
          <a:p>
            <a:r>
              <a:rPr lang="en-US" sz="3600" b="1" dirty="0" err="1"/>
              <a:t>大语言模型会用到哪些数据</a:t>
            </a:r>
            <a:r>
              <a:rPr lang="zh-CN" altLang="en-US" sz="3600" b="1" dirty="0"/>
              <a:t>？</a:t>
            </a:r>
            <a:endParaRPr lang="en-US" sz="3600" b="1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B14877C-6954-ED1F-B246-D823A46DBF86}"/>
              </a:ext>
            </a:extLst>
          </p:cNvPr>
          <p:cNvSpPr txBox="1"/>
          <p:nvPr/>
        </p:nvSpPr>
        <p:spPr>
          <a:xfrm>
            <a:off x="633046" y="820615"/>
            <a:ext cx="9964615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kumimoji="1" lang="zh-CN" altLang="en-US" sz="3200" dirty="0"/>
              <a:t>网页</a:t>
            </a:r>
            <a:endParaRPr kumimoji="1" lang="en-US" altLang="zh-CN" sz="3200" dirty="0"/>
          </a:p>
          <a:p>
            <a:pPr marL="914400" lvl="1" indent="-457200">
              <a:buFont typeface="Wingdings" pitchFamily="2" charset="2"/>
              <a:buChar char="ü"/>
            </a:pPr>
            <a:r>
              <a:rPr kumimoji="1" lang="zh-CN" altLang="en-US" sz="2800" dirty="0"/>
              <a:t>规模庞大。网站数量庞大，新网页不断出现。</a:t>
            </a:r>
            <a:endParaRPr kumimoji="1" lang="en-US" altLang="zh-CN" sz="2800" dirty="0"/>
          </a:p>
          <a:p>
            <a:pPr marL="914400" lvl="1" indent="-457200">
              <a:buFont typeface="Wingdings" pitchFamily="2" charset="2"/>
              <a:buChar char="ü"/>
            </a:pPr>
            <a:r>
              <a:rPr kumimoji="1" lang="zh-CN" altLang="en-US" sz="2800" dirty="0"/>
              <a:t>动态性。内容会随着时间的推移不断更新和变化。</a:t>
            </a:r>
            <a:endParaRPr kumimoji="1" lang="en-US" altLang="zh-CN" sz="2800" dirty="0"/>
          </a:p>
          <a:p>
            <a:pPr marL="914400" lvl="1" indent="-457200">
              <a:buFont typeface="Wingdings" pitchFamily="2" charset="2"/>
              <a:buChar char="ü"/>
            </a:pPr>
            <a:r>
              <a:rPr kumimoji="1" lang="zh-CN" altLang="en-US" sz="2800" dirty="0"/>
              <a:t>多语言性。它可能包含多种语言的内容；</a:t>
            </a:r>
            <a:endParaRPr kumimoji="1" lang="en-US" altLang="zh-CN" sz="2800" dirty="0"/>
          </a:p>
          <a:p>
            <a:pPr marL="914400" lvl="1" indent="-457200">
              <a:buFont typeface="Wingdings" pitchFamily="2" charset="2"/>
              <a:buChar char="ü"/>
            </a:pPr>
            <a:r>
              <a:rPr kumimoji="1" lang="zh-CN" altLang="en-US" sz="2800" dirty="0"/>
              <a:t>主题丰富。它包含来自不同领域和主题的内容；</a:t>
            </a:r>
            <a:endParaRPr kumimoji="1" lang="en-US" altLang="zh-CN" sz="2800" dirty="0"/>
          </a:p>
          <a:p>
            <a:pPr marL="914400" lvl="1" indent="-457200">
              <a:buFont typeface="Wingdings" pitchFamily="2" charset="2"/>
              <a:buChar char="ü"/>
            </a:pPr>
            <a:r>
              <a:rPr kumimoji="1" lang="zh-CN" altLang="en-US" sz="2800" dirty="0"/>
              <a:t>半结构化。数据通常采用超文本标记语言 </a:t>
            </a:r>
            <a:r>
              <a:rPr kumimoji="1" lang="en-US" altLang="zh-CN" sz="2800" dirty="0"/>
              <a:t>(HTML) </a:t>
            </a:r>
            <a:r>
              <a:rPr kumimoji="1" lang="zh-CN" altLang="en-US" sz="2800" dirty="0"/>
              <a:t>格式，具有某些结构特征。</a:t>
            </a:r>
            <a:endParaRPr kumimoji="1" lang="en-US" altLang="zh-CN" sz="2800" dirty="0"/>
          </a:p>
          <a:p>
            <a:pPr marL="914400" lvl="1" indent="-457200">
              <a:buFont typeface="Wingdings" pitchFamily="2" charset="2"/>
              <a:buChar char="ü"/>
            </a:pPr>
            <a:endParaRPr kumimoji="1" lang="en-US" altLang="zh-CN" sz="2800" dirty="0"/>
          </a:p>
          <a:p>
            <a:pPr marL="914400" lvl="1" indent="-457200">
              <a:buFont typeface="Wingdings" pitchFamily="2" charset="2"/>
              <a:buChar char="ü"/>
            </a:pPr>
            <a:r>
              <a:rPr kumimoji="1" lang="zh-CN" altLang="en-US" sz="2800" dirty="0"/>
              <a:t>可能包含各种形式的数据，例如文本、图像、视频等；需要清理。它通常包含大量噪音、无关信息和敏感内容，因此不适合直接使用。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B7F53A6-4882-4C08-9A5B-2E4B317945EF}"/>
              </a:ext>
            </a:extLst>
          </p:cNvPr>
          <p:cNvSpPr txBox="1"/>
          <p:nvPr/>
        </p:nvSpPr>
        <p:spPr>
          <a:xfrm>
            <a:off x="446809" y="774406"/>
            <a:ext cx="3425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zh-CN" dirty="0"/>
              <a:t>https://</a:t>
            </a:r>
            <a:r>
              <a:rPr kumimoji="1" lang="en" altLang="zh-CN" dirty="0" err="1"/>
              <a:t>arxiv.org</a:t>
            </a:r>
            <a:r>
              <a:rPr kumimoji="1" lang="en" altLang="zh-CN" dirty="0"/>
              <a:t>/pdf/2402.18041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900628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F13EEC-295E-92FD-8120-B94741BF30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96722-6E6B-397B-93BC-8086A7212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193" y="6751"/>
            <a:ext cx="12034807" cy="483302"/>
          </a:xfrm>
        </p:spPr>
        <p:txBody>
          <a:bodyPr>
            <a:noAutofit/>
          </a:bodyPr>
          <a:lstStyle/>
          <a:p>
            <a:r>
              <a:rPr lang="en-US" sz="3600" b="1" dirty="0" err="1"/>
              <a:t>大语言模型会用到哪些数据</a:t>
            </a:r>
            <a:r>
              <a:rPr lang="zh-CN" altLang="en-US" sz="3600" b="1" dirty="0"/>
              <a:t>？</a:t>
            </a:r>
            <a:endParaRPr lang="en-US" sz="3600" b="1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4658818-1E69-3B26-10DC-C388B49176CB}"/>
              </a:ext>
            </a:extLst>
          </p:cNvPr>
          <p:cNvSpPr txBox="1"/>
          <p:nvPr/>
        </p:nvSpPr>
        <p:spPr>
          <a:xfrm>
            <a:off x="1111827" y="1096625"/>
            <a:ext cx="3425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zh-CN" dirty="0"/>
              <a:t>https://</a:t>
            </a:r>
            <a:r>
              <a:rPr kumimoji="1" lang="en" altLang="zh-CN" dirty="0" err="1"/>
              <a:t>arxiv.org</a:t>
            </a:r>
            <a:r>
              <a:rPr kumimoji="1" lang="en" altLang="zh-CN" dirty="0"/>
              <a:t>/pdf/2402.18041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C6B2D96-474B-9A51-3522-FD9408F059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7628" y="694266"/>
            <a:ext cx="5390136" cy="600787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40CB583-D8AA-6EBB-8650-1AED7C2F0E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225" y="2441862"/>
            <a:ext cx="4589205" cy="3236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6057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DEA04D-B6BA-0799-B792-68EAE8CBC1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43F29-1C2C-6F44-1E4B-3859CFFDF9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193" y="6751"/>
            <a:ext cx="12034807" cy="483302"/>
          </a:xfrm>
        </p:spPr>
        <p:txBody>
          <a:bodyPr>
            <a:noAutofit/>
          </a:bodyPr>
          <a:lstStyle/>
          <a:p>
            <a:r>
              <a:rPr lang="en-US" sz="3600" b="1" dirty="0" err="1"/>
              <a:t>大语言模型会用到哪些数据</a:t>
            </a:r>
            <a:r>
              <a:rPr lang="zh-CN" altLang="en-US" sz="3600" b="1" dirty="0"/>
              <a:t>？</a:t>
            </a:r>
            <a:endParaRPr lang="en-US" sz="3600" b="1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7EEE2A9-09FA-9B67-8594-F2552B7F1A75}"/>
              </a:ext>
            </a:extLst>
          </p:cNvPr>
          <p:cNvSpPr txBox="1"/>
          <p:nvPr/>
        </p:nvSpPr>
        <p:spPr>
          <a:xfrm>
            <a:off x="633046" y="820615"/>
            <a:ext cx="9964615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kumimoji="1" lang="zh-CN" altLang="en-US" sz="3200" dirty="0"/>
              <a:t>网页（</a:t>
            </a:r>
            <a:r>
              <a:rPr kumimoji="1" lang="en-US" altLang="zh-CN" sz="3200" dirty="0"/>
              <a:t> webpages</a:t>
            </a:r>
            <a:r>
              <a:rPr kumimoji="1" lang="zh-CN" altLang="en-US" sz="3200" dirty="0"/>
              <a:t>）</a:t>
            </a:r>
            <a:endParaRPr kumimoji="1" lang="en-US" altLang="zh-CN" sz="3200" dirty="0"/>
          </a:p>
          <a:p>
            <a:pPr marL="914400" lvl="1" indent="-457200">
              <a:buFont typeface="Wingdings" pitchFamily="2" charset="2"/>
              <a:buChar char="ü"/>
            </a:pPr>
            <a:r>
              <a:rPr kumimoji="1" lang="zh-CN" altLang="en-US" sz="2800" dirty="0"/>
              <a:t>规模庞大。网站数量庞大，新网页不断出现。</a:t>
            </a:r>
            <a:endParaRPr kumimoji="1" lang="en-US" altLang="zh-CN" sz="2800" dirty="0"/>
          </a:p>
          <a:p>
            <a:pPr marL="914400" lvl="1" indent="-457200">
              <a:buFont typeface="Wingdings" pitchFamily="2" charset="2"/>
              <a:buChar char="ü"/>
            </a:pPr>
            <a:r>
              <a:rPr kumimoji="1" lang="zh-CN" altLang="en-US" sz="2800" dirty="0"/>
              <a:t>动态性。内容会随着时间的推移不断更新和变化。</a:t>
            </a:r>
            <a:endParaRPr kumimoji="1" lang="en-US" altLang="zh-CN" sz="2800" dirty="0"/>
          </a:p>
          <a:p>
            <a:pPr marL="914400" lvl="1" indent="-457200">
              <a:buFont typeface="Wingdings" pitchFamily="2" charset="2"/>
              <a:buChar char="ü"/>
            </a:pPr>
            <a:r>
              <a:rPr kumimoji="1" lang="zh-CN" altLang="en-US" sz="2800" dirty="0"/>
              <a:t>多语言性。它可能包含多种语言的内容；</a:t>
            </a:r>
            <a:endParaRPr kumimoji="1" lang="en-US" altLang="zh-CN" sz="2800" dirty="0"/>
          </a:p>
          <a:p>
            <a:pPr marL="914400" lvl="1" indent="-457200">
              <a:buFont typeface="Wingdings" pitchFamily="2" charset="2"/>
              <a:buChar char="ü"/>
            </a:pPr>
            <a:r>
              <a:rPr kumimoji="1" lang="zh-CN" altLang="en-US" sz="2800" dirty="0"/>
              <a:t>主题丰富。它包含来自不同领域和主题的内容；</a:t>
            </a:r>
            <a:endParaRPr kumimoji="1" lang="en-US" altLang="zh-CN" sz="2800" dirty="0"/>
          </a:p>
          <a:p>
            <a:pPr marL="914400" lvl="1" indent="-457200">
              <a:buFont typeface="Wingdings" pitchFamily="2" charset="2"/>
              <a:buChar char="ü"/>
            </a:pPr>
            <a:r>
              <a:rPr kumimoji="1" lang="zh-CN" altLang="en-US" sz="2800" dirty="0"/>
              <a:t>半结构化。数据通常采用超文本标记语言 </a:t>
            </a:r>
            <a:r>
              <a:rPr kumimoji="1" lang="en-US" altLang="zh-CN" sz="2800" dirty="0"/>
              <a:t>(HTML) </a:t>
            </a:r>
            <a:r>
              <a:rPr kumimoji="1" lang="zh-CN" altLang="en-US" sz="2800" dirty="0"/>
              <a:t>格式，具有某些结构特征。</a:t>
            </a:r>
            <a:endParaRPr kumimoji="1" lang="en-US" altLang="zh-CN" sz="2800" dirty="0"/>
          </a:p>
          <a:p>
            <a:pPr marL="914400" lvl="1" indent="-457200">
              <a:buFont typeface="Wingdings" pitchFamily="2" charset="2"/>
              <a:buChar char="ü"/>
            </a:pPr>
            <a:endParaRPr kumimoji="1" lang="en-US" altLang="zh-CN" sz="2800" dirty="0"/>
          </a:p>
          <a:p>
            <a:pPr marL="914400" lvl="1" indent="-457200">
              <a:buFont typeface="Wingdings" pitchFamily="2" charset="2"/>
              <a:buChar char="ü"/>
            </a:pPr>
            <a:r>
              <a:rPr kumimoji="1" lang="zh-CN" altLang="en-US" sz="2800" dirty="0"/>
              <a:t>可能包含各种形式的数据，例如文本、图像、视频等；需要清理。它通常包含大量噪音、无关信息和敏感内容，因此不适合直接使用。</a:t>
            </a:r>
          </a:p>
        </p:txBody>
      </p:sp>
    </p:spTree>
    <p:extLst>
      <p:ext uri="{BB962C8B-B14F-4D97-AF65-F5344CB8AC3E}">
        <p14:creationId xmlns:p14="http://schemas.microsoft.com/office/powerpoint/2010/main" val="28007976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211215-5D96-7B24-2C18-65311C78C5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0A0E3-A8B5-516D-8E0B-D3E7BE121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193" y="6751"/>
            <a:ext cx="12034807" cy="483302"/>
          </a:xfrm>
        </p:spPr>
        <p:txBody>
          <a:bodyPr>
            <a:noAutofit/>
          </a:bodyPr>
          <a:lstStyle/>
          <a:p>
            <a:r>
              <a:rPr lang="en-US" sz="3600" b="1" dirty="0" err="1"/>
              <a:t>大语言模型会用到哪些数据</a:t>
            </a:r>
            <a:r>
              <a:rPr lang="zh-CN" altLang="en-US" sz="3600" b="1" dirty="0"/>
              <a:t>？</a:t>
            </a:r>
            <a:endParaRPr lang="en-US" sz="3600" b="1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905DDA2-B465-1F35-FD53-E1ECFC2D6AA5}"/>
              </a:ext>
            </a:extLst>
          </p:cNvPr>
          <p:cNvSpPr txBox="1"/>
          <p:nvPr/>
        </p:nvSpPr>
        <p:spPr>
          <a:xfrm>
            <a:off x="560310" y="1007652"/>
            <a:ext cx="9964615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dirty="0"/>
              <a:t>2.</a:t>
            </a:r>
            <a:r>
              <a:rPr kumimoji="1" lang="zh-CN" altLang="en-US" sz="3200" dirty="0"/>
              <a:t> 语言文本（</a:t>
            </a:r>
            <a:r>
              <a:rPr kumimoji="1" lang="en" altLang="zh-CN" sz="3200" dirty="0"/>
              <a:t>Languages Texts</a:t>
            </a:r>
            <a:r>
              <a:rPr kumimoji="1" lang="zh-CN" altLang="en-US" sz="3200" dirty="0"/>
              <a:t>）</a:t>
            </a:r>
            <a:endParaRPr kumimoji="1" lang="en-US" altLang="zh-CN" sz="3200" dirty="0"/>
          </a:p>
          <a:p>
            <a:pPr marL="914400" lvl="1" indent="-457200">
              <a:buFont typeface="Wingdings" pitchFamily="2" charset="2"/>
              <a:buChar char="ü"/>
            </a:pPr>
            <a:r>
              <a:rPr kumimoji="1" lang="zh-CN" altLang="en-US" sz="2800" dirty="0"/>
              <a:t>书面语和口语构建的电子文本数据（如美国国家语料库、英国国家语料库等）</a:t>
            </a:r>
            <a:endParaRPr kumimoji="1" lang="en-US" altLang="zh-CN" sz="2800" dirty="0"/>
          </a:p>
          <a:p>
            <a:pPr marL="914400" lvl="1" indent="-457200">
              <a:buFont typeface="Wingdings" pitchFamily="2" charset="2"/>
              <a:buChar char="ü"/>
            </a:pPr>
            <a:r>
              <a:rPr kumimoji="1" lang="zh-CN" altLang="en-US" sz="2800" dirty="0"/>
              <a:t>各个领域或主题的相关书面语材料构建的电子文本（如上市公司 </a:t>
            </a:r>
            <a:r>
              <a:rPr kumimoji="1" lang="en-US" altLang="zh-CN" sz="2800" dirty="0"/>
              <a:t>2019</a:t>
            </a:r>
            <a:r>
              <a:rPr kumimoji="1" lang="zh-CN" altLang="en-US" sz="2800" dirty="0"/>
              <a:t> 年 至 </a:t>
            </a:r>
            <a:r>
              <a:rPr kumimoji="1" lang="en-US" altLang="zh-CN" sz="2800" dirty="0"/>
              <a:t>2021</a:t>
            </a:r>
            <a:r>
              <a:rPr kumimoji="1" lang="zh-CN" altLang="en-US" sz="2800" dirty="0"/>
              <a:t> 年的年报、中国宪法、中国刑法等</a:t>
            </a:r>
            <a:r>
              <a:rPr kumimoji="1" lang="en-US" altLang="zh-CN" sz="2800" dirty="0"/>
              <a:t>11</a:t>
            </a:r>
            <a:r>
              <a:rPr kumimoji="1" lang="zh-CN" altLang="en-US" sz="2800" dirty="0"/>
              <a:t>个类别的法律法规、从网络报纸等新闻来源中提取单语文本，涵盖 </a:t>
            </a:r>
            <a:r>
              <a:rPr kumimoji="1" lang="en-US" altLang="zh-CN" sz="2800" dirty="0"/>
              <a:t>59</a:t>
            </a:r>
            <a:r>
              <a:rPr kumimoji="1" lang="zh-CN" altLang="en-US" sz="2800" dirty="0"/>
              <a:t> 种语言的新闻文本）</a:t>
            </a:r>
          </a:p>
        </p:txBody>
      </p:sp>
    </p:spTree>
    <p:extLst>
      <p:ext uri="{BB962C8B-B14F-4D97-AF65-F5344CB8AC3E}">
        <p14:creationId xmlns:p14="http://schemas.microsoft.com/office/powerpoint/2010/main" val="13040036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4AA0CB-908C-F95B-2814-D1C9F8281A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028BF-E754-9203-C4EB-B8F39D5BE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193" y="6751"/>
            <a:ext cx="12034807" cy="483302"/>
          </a:xfrm>
        </p:spPr>
        <p:txBody>
          <a:bodyPr>
            <a:noAutofit/>
          </a:bodyPr>
          <a:lstStyle/>
          <a:p>
            <a:r>
              <a:rPr lang="en-US" sz="3600" b="1" dirty="0" err="1"/>
              <a:t>大语言模型会用到哪些数据</a:t>
            </a:r>
            <a:r>
              <a:rPr lang="zh-CN" altLang="en-US" sz="3600" b="1" dirty="0"/>
              <a:t>？</a:t>
            </a:r>
            <a:endParaRPr lang="en-US" sz="3600" b="1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CF28F1B-CF3E-0735-05DD-4DA21EA032EE}"/>
              </a:ext>
            </a:extLst>
          </p:cNvPr>
          <p:cNvSpPr txBox="1"/>
          <p:nvPr/>
        </p:nvSpPr>
        <p:spPr>
          <a:xfrm>
            <a:off x="560310" y="1007652"/>
            <a:ext cx="11503535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dirty="0"/>
              <a:t>3.</a:t>
            </a:r>
            <a:r>
              <a:rPr kumimoji="1" lang="zh-CN" altLang="en-US" sz="3200" dirty="0"/>
              <a:t> 书籍（</a:t>
            </a:r>
            <a:r>
              <a:rPr kumimoji="1" lang="en" altLang="zh-CN" sz="3200" dirty="0"/>
              <a:t>Books</a:t>
            </a:r>
            <a:r>
              <a:rPr kumimoji="1" lang="zh-CN" altLang="en-US" sz="3200" dirty="0"/>
              <a:t>）</a:t>
            </a:r>
            <a:endParaRPr kumimoji="1" lang="en-US" altLang="zh-CN" sz="3200" dirty="0"/>
          </a:p>
          <a:p>
            <a:pPr marL="914400" lvl="1" indent="-457200">
              <a:buFont typeface="Wingdings" pitchFamily="2" charset="2"/>
              <a:buChar char="ü"/>
            </a:pPr>
            <a:r>
              <a:rPr kumimoji="1" lang="zh-CN" altLang="en-US" sz="2400" dirty="0"/>
              <a:t>广度。它通常涵盖广泛的主题和话题，包括小说、传记、教科书等。</a:t>
            </a:r>
            <a:endParaRPr kumimoji="1" lang="en-US" altLang="zh-CN" sz="2400" dirty="0"/>
          </a:p>
          <a:p>
            <a:pPr marL="914400" lvl="1" indent="-457200">
              <a:buFont typeface="Wingdings" pitchFamily="2" charset="2"/>
              <a:buChar char="ü"/>
            </a:pPr>
            <a:r>
              <a:rPr kumimoji="1" lang="zh-CN" altLang="en-US" sz="2400" dirty="0"/>
              <a:t>高质量。书籍通常由专业人士撰写，并经过编辑和校对，从而提高语法和拼写的准确性，并减少噪音。</a:t>
            </a:r>
            <a:endParaRPr kumimoji="1" lang="en-US" altLang="zh-CN" sz="2400" dirty="0"/>
          </a:p>
          <a:p>
            <a:pPr marL="914400" lvl="1" indent="-457200">
              <a:buFont typeface="Wingdings" pitchFamily="2" charset="2"/>
              <a:buChar char="ü"/>
            </a:pPr>
            <a:r>
              <a:rPr kumimoji="1" lang="zh-CN" altLang="en-US" sz="2400" dirty="0"/>
              <a:t>长篇文本。较长的文本和复杂的句子结构提供了额外的语境信息。</a:t>
            </a:r>
            <a:endParaRPr kumimoji="1" lang="en-US" altLang="zh-CN" sz="2400" dirty="0"/>
          </a:p>
          <a:p>
            <a:pPr marL="914400" lvl="1" indent="-457200">
              <a:buFont typeface="Wingdings" pitchFamily="2" charset="2"/>
              <a:buChar char="ü"/>
            </a:pPr>
            <a:r>
              <a:rPr kumimoji="1" lang="zh-CN" altLang="en-US" sz="2400" dirty="0"/>
              <a:t>语言与文化。书籍通常包含丰富的语言特征，例如专业术语、口语和习语，反映了不同的文化背景。</a:t>
            </a:r>
            <a:endParaRPr kumimoji="1" lang="en-US" altLang="zh-CN" sz="24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B709571-C2A6-91D7-B7B9-163D6B684E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7434" y="3912328"/>
            <a:ext cx="6377131" cy="2800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9191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1BBC18-2085-2C52-8E89-F7F910A2E8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D5A77-2762-DE9C-4C3D-61AB6C9836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193" y="6751"/>
            <a:ext cx="12034807" cy="483302"/>
          </a:xfrm>
        </p:spPr>
        <p:txBody>
          <a:bodyPr>
            <a:noAutofit/>
          </a:bodyPr>
          <a:lstStyle/>
          <a:p>
            <a:r>
              <a:rPr lang="en-US" sz="3600" b="1" dirty="0" err="1"/>
              <a:t>大语言模型会用到哪些数据</a:t>
            </a:r>
            <a:r>
              <a:rPr lang="zh-CN" altLang="en-US" sz="3600" b="1" dirty="0"/>
              <a:t>？</a:t>
            </a:r>
            <a:endParaRPr lang="en-US" sz="3600" b="1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ADD7239-1192-56E4-C69C-B87F1DE2C702}"/>
              </a:ext>
            </a:extLst>
          </p:cNvPr>
          <p:cNvSpPr txBox="1"/>
          <p:nvPr/>
        </p:nvSpPr>
        <p:spPr>
          <a:xfrm>
            <a:off x="560310" y="1007652"/>
            <a:ext cx="9964615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dirty="0"/>
              <a:t>4. </a:t>
            </a:r>
            <a:r>
              <a:rPr kumimoji="1" lang="zh-CN" altLang="en-US" sz="3200" dirty="0"/>
              <a:t>学术资料（</a:t>
            </a:r>
            <a:r>
              <a:rPr kumimoji="1" lang="en" altLang="zh-CN" sz="3200" dirty="0"/>
              <a:t>Academic Materials</a:t>
            </a:r>
            <a:r>
              <a:rPr kumimoji="1" lang="zh-CN" altLang="en-US" sz="3200" dirty="0"/>
              <a:t>）</a:t>
            </a:r>
            <a:endParaRPr kumimoji="1" lang="en-US" altLang="zh-CN" sz="3200" dirty="0"/>
          </a:p>
          <a:p>
            <a:pPr marL="914400" lvl="1" indent="-457200">
              <a:buFont typeface="Wingdings" pitchFamily="2" charset="2"/>
              <a:buChar char="ü"/>
            </a:pPr>
            <a:r>
              <a:rPr kumimoji="1" lang="zh-CN" altLang="en-US" sz="2800" dirty="0"/>
              <a:t>包括但不限于学术论文、期刊文章、会议论文、研究报告、专利等。这些数据由学术界的专家学者撰写和发布，具有高度的专业性和学术严谨性。</a:t>
            </a:r>
            <a:endParaRPr kumimoji="1" lang="en-US" altLang="zh-CN" sz="2800" dirty="0"/>
          </a:p>
          <a:p>
            <a:pPr marL="914400" lvl="1" indent="-457200">
              <a:buFont typeface="Wingdings" pitchFamily="2" charset="2"/>
              <a:buChar char="ü"/>
            </a:pPr>
            <a:endParaRPr kumimoji="1" lang="en-US" altLang="zh-CN" sz="2800" dirty="0"/>
          </a:p>
          <a:p>
            <a:pPr marL="914400" lvl="1" indent="-457200">
              <a:buFont typeface="Wingdings" pitchFamily="2" charset="2"/>
              <a:buChar char="ü"/>
            </a:pPr>
            <a:r>
              <a:rPr kumimoji="1" lang="en-US" altLang="zh-CN" sz="2800" dirty="0" err="1"/>
              <a:t>Arxiv</a:t>
            </a:r>
            <a:r>
              <a:rPr kumimoji="1" lang="zh-CN" altLang="en-US" sz="2800" dirty="0"/>
              <a:t>、</a:t>
            </a:r>
            <a:r>
              <a:rPr kumimoji="1" lang="en-US" altLang="zh-CN" sz="2800" dirty="0"/>
              <a:t>PubMed</a:t>
            </a:r>
          </a:p>
        </p:txBody>
      </p:sp>
    </p:spTree>
    <p:extLst>
      <p:ext uri="{BB962C8B-B14F-4D97-AF65-F5344CB8AC3E}">
        <p14:creationId xmlns:p14="http://schemas.microsoft.com/office/powerpoint/2010/main" val="23079511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C2142F-38AA-FDC9-DC1D-6FB7909706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71DFF-56EE-CDFB-36AB-2790ACC467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193" y="6751"/>
            <a:ext cx="12034807" cy="483302"/>
          </a:xfrm>
        </p:spPr>
        <p:txBody>
          <a:bodyPr>
            <a:noAutofit/>
          </a:bodyPr>
          <a:lstStyle/>
          <a:p>
            <a:r>
              <a:rPr lang="en-US" sz="3600" b="1" dirty="0" err="1"/>
              <a:t>大语言模型会用到哪些数据</a:t>
            </a:r>
            <a:r>
              <a:rPr lang="zh-CN" altLang="en-US" sz="3600" b="1" dirty="0"/>
              <a:t>？</a:t>
            </a:r>
            <a:endParaRPr lang="en-US" sz="3600" b="1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97ECDD1-C8D3-9DE0-0986-339008ABFED8}"/>
              </a:ext>
            </a:extLst>
          </p:cNvPr>
          <p:cNvSpPr txBox="1"/>
          <p:nvPr/>
        </p:nvSpPr>
        <p:spPr>
          <a:xfrm>
            <a:off x="560310" y="1007652"/>
            <a:ext cx="996461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dirty="0"/>
              <a:t>5.  </a:t>
            </a:r>
            <a:r>
              <a:rPr kumimoji="1" lang="zh-CN" altLang="en-US" sz="3200" dirty="0"/>
              <a:t>代码（</a:t>
            </a:r>
            <a:r>
              <a:rPr kumimoji="1" lang="en" altLang="zh-CN" sz="3200" dirty="0"/>
              <a:t>Code</a:t>
            </a:r>
            <a:r>
              <a:rPr kumimoji="1" lang="zh-CN" altLang="en-US" sz="3200" dirty="0"/>
              <a:t>）</a:t>
            </a:r>
            <a:endParaRPr kumimoji="1" lang="en-US" altLang="zh-CN" sz="3200" dirty="0"/>
          </a:p>
          <a:p>
            <a:pPr marL="914400" lvl="1" indent="-457200">
              <a:buFont typeface="Wingdings" pitchFamily="2" charset="2"/>
              <a:buChar char="ü"/>
            </a:pPr>
            <a:r>
              <a:rPr kumimoji="1" lang="en-US" altLang="zh-CN" sz="2800" dirty="0"/>
              <a:t>The Stack</a:t>
            </a:r>
            <a:r>
              <a:rPr kumimoji="1" lang="zh-CN" altLang="en-US" sz="2800" dirty="0"/>
              <a:t>（</a:t>
            </a:r>
            <a:r>
              <a:rPr kumimoji="1" lang="en-US" altLang="zh-CN" sz="2800" dirty="0"/>
              <a:t>385 </a:t>
            </a:r>
            <a:r>
              <a:rPr kumimoji="1" lang="zh-CN" altLang="en-US" sz="2800" dirty="0"/>
              <a:t>种编程语言，托管超过 </a:t>
            </a:r>
            <a:r>
              <a:rPr kumimoji="1" lang="en-US" altLang="zh-CN" sz="2800" dirty="0"/>
              <a:t>6</a:t>
            </a:r>
            <a:r>
              <a:rPr kumimoji="1" lang="en" altLang="zh-CN" sz="2800" dirty="0"/>
              <a:t>TB </a:t>
            </a:r>
            <a:r>
              <a:rPr kumimoji="1" lang="zh-CN" altLang="en-US" sz="2800" dirty="0"/>
              <a:t>的开源源代码文件）、</a:t>
            </a:r>
            <a:r>
              <a:rPr kumimoji="1" lang="en" altLang="zh-CN" sz="2800" dirty="0"/>
              <a:t>BIGQUERY</a:t>
            </a:r>
            <a:r>
              <a:rPr kumimoji="1" lang="zh-CN" altLang="en-US" sz="2800" dirty="0"/>
              <a:t>（专注于六种选定的编程语言）、</a:t>
            </a:r>
            <a:r>
              <a:rPr kumimoji="1" lang="en" altLang="zh-CN" sz="2800" dirty="0" err="1"/>
              <a:t>Github</a:t>
            </a:r>
            <a:r>
              <a:rPr kumimoji="1" lang="zh-CN" altLang="en-US" sz="2800" dirty="0"/>
              <a:t>（全球最大的开源和私有软件项目的托管平台）</a:t>
            </a:r>
            <a:endParaRPr kumimoji="1" lang="en-US" altLang="zh-CN" sz="2800" dirty="0"/>
          </a:p>
          <a:p>
            <a:endParaRPr kumimoji="1" lang="en-US" altLang="zh-CN" sz="2800" dirty="0"/>
          </a:p>
          <a:p>
            <a:r>
              <a:rPr kumimoji="1" lang="en-US" altLang="zh-CN" sz="3200" dirty="0"/>
              <a:t>6.  </a:t>
            </a:r>
            <a:r>
              <a:rPr kumimoji="1" lang="zh-CN" altLang="en-US" sz="3200" dirty="0"/>
              <a:t>平行语料库（</a:t>
            </a:r>
            <a:r>
              <a:rPr kumimoji="1" lang="en" altLang="zh-CN" sz="3200" dirty="0"/>
              <a:t> Parallel Corpus </a:t>
            </a:r>
            <a:r>
              <a:rPr kumimoji="1" lang="zh-CN" altLang="en-US" sz="3200" dirty="0"/>
              <a:t>）</a:t>
            </a:r>
            <a:endParaRPr kumimoji="1" lang="en-US" altLang="zh-CN" sz="3200" dirty="0"/>
          </a:p>
          <a:p>
            <a:pPr marL="914400" lvl="1" indent="-457200">
              <a:buFont typeface="Wingdings" pitchFamily="2" charset="2"/>
              <a:buChar char="ü"/>
            </a:pPr>
            <a:r>
              <a:rPr kumimoji="1" lang="zh-CN" altLang="en-US" sz="2800" dirty="0"/>
              <a:t>源语言</a:t>
            </a:r>
            <a:r>
              <a:rPr kumimoji="1" lang="en-US" altLang="zh-CN" sz="2800" dirty="0"/>
              <a:t>-</a:t>
            </a:r>
            <a:r>
              <a:rPr kumimoji="1" lang="zh-CN" altLang="en-US" sz="2800" dirty="0"/>
              <a:t>目标语言 </a:t>
            </a:r>
            <a:r>
              <a:rPr kumimoji="1" lang="en-US" altLang="zh-CN" sz="2800" dirty="0"/>
              <a:t>pair</a:t>
            </a:r>
            <a:r>
              <a:rPr kumimoji="1" lang="zh-CN" altLang="en-US" sz="2800" dirty="0"/>
              <a:t>，提升机器翻译能力和跨语言任务性能</a:t>
            </a:r>
            <a:endParaRPr kumimoji="1" lang="en-US" altLang="zh-CN" sz="2800" dirty="0"/>
          </a:p>
          <a:p>
            <a:endParaRPr kumimoji="1" lang="en-US" altLang="zh-CN" sz="2800" dirty="0"/>
          </a:p>
          <a:p>
            <a:pPr marL="914400" lvl="1" indent="-457200">
              <a:buFont typeface="Wingdings" pitchFamily="2" charset="2"/>
              <a:buChar char="ü"/>
            </a:pPr>
            <a:endParaRPr kumimoji="1" lang="en-US" altLang="zh-CN" sz="2800" dirty="0"/>
          </a:p>
        </p:txBody>
      </p:sp>
    </p:spTree>
    <p:extLst>
      <p:ext uri="{BB962C8B-B14F-4D97-AF65-F5344CB8AC3E}">
        <p14:creationId xmlns:p14="http://schemas.microsoft.com/office/powerpoint/2010/main" val="40443342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B26F41-A540-781A-FEC2-91444F5391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DF955B-2A28-FDF2-67BB-669EAD2C0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193" y="6751"/>
            <a:ext cx="12034807" cy="483302"/>
          </a:xfrm>
        </p:spPr>
        <p:txBody>
          <a:bodyPr>
            <a:noAutofit/>
          </a:bodyPr>
          <a:lstStyle/>
          <a:p>
            <a:r>
              <a:rPr lang="en-US" sz="3600" b="1" dirty="0" err="1"/>
              <a:t>大语言模型会用到哪些数据</a:t>
            </a:r>
            <a:r>
              <a:rPr lang="zh-CN" altLang="en-US" sz="3600" b="1" dirty="0"/>
              <a:t>？</a:t>
            </a:r>
            <a:endParaRPr lang="en-US" sz="3600" b="1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F45C4DB-B698-9544-5C82-F246CB38AADB}"/>
              </a:ext>
            </a:extLst>
          </p:cNvPr>
          <p:cNvSpPr txBox="1"/>
          <p:nvPr/>
        </p:nvSpPr>
        <p:spPr>
          <a:xfrm>
            <a:off x="560310" y="1007652"/>
            <a:ext cx="9964615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dirty="0"/>
              <a:t>7.</a:t>
            </a:r>
            <a:r>
              <a:rPr kumimoji="1" lang="zh-CN" altLang="en-US" sz="3200" dirty="0"/>
              <a:t>社交媒体（</a:t>
            </a:r>
            <a:r>
              <a:rPr kumimoji="1" lang="en" altLang="zh-CN" sz="3200" dirty="0"/>
              <a:t>Social Media</a:t>
            </a:r>
            <a:r>
              <a:rPr kumimoji="1" lang="zh-CN" altLang="en-US" sz="3200" dirty="0"/>
              <a:t>）</a:t>
            </a:r>
            <a:endParaRPr kumimoji="1" lang="en-US" altLang="zh-CN" sz="3200" dirty="0"/>
          </a:p>
          <a:p>
            <a:pPr marL="914400" lvl="1" indent="-457200">
              <a:buFont typeface="Wingdings" pitchFamily="2" charset="2"/>
              <a:buChar char="ü"/>
            </a:pPr>
            <a:r>
              <a:rPr kumimoji="1" lang="en" altLang="zh-CN" sz="2800" dirty="0" err="1"/>
              <a:t>StackExchange</a:t>
            </a:r>
            <a:r>
              <a:rPr kumimoji="1" lang="zh-CN" altLang="en" sz="2800" dirty="0"/>
              <a:t>、</a:t>
            </a:r>
            <a:r>
              <a:rPr kumimoji="1" lang="en" altLang="zh-CN" sz="2800" dirty="0"/>
              <a:t>Reddit</a:t>
            </a:r>
            <a:r>
              <a:rPr kumimoji="1" lang="zh-CN" altLang="en-US" sz="2800" dirty="0"/>
              <a:t> 等</a:t>
            </a:r>
            <a:endParaRPr kumimoji="1" lang="en-US" altLang="zh-CN" sz="2800" dirty="0"/>
          </a:p>
          <a:p>
            <a:pPr marL="914400" lvl="1" indent="-457200">
              <a:buFont typeface="Wingdings" pitchFamily="2" charset="2"/>
              <a:buChar char="ü"/>
            </a:pPr>
            <a:endParaRPr kumimoji="1" lang="en-US" altLang="zh-CN" sz="2800" dirty="0"/>
          </a:p>
          <a:p>
            <a:r>
              <a:rPr kumimoji="1" lang="en-US" altLang="zh-CN" sz="3200" dirty="0"/>
              <a:t>8.</a:t>
            </a:r>
            <a:r>
              <a:rPr kumimoji="1" lang="zh-CN" altLang="en-US" sz="3200" dirty="0"/>
              <a:t> 百科全书（</a:t>
            </a:r>
            <a:r>
              <a:rPr kumimoji="1" lang="en" altLang="zh-CN" sz="3200" dirty="0"/>
              <a:t> Encyclopedia</a:t>
            </a:r>
            <a:r>
              <a:rPr kumimoji="1" lang="zh-CN" altLang="en-US" sz="3200" dirty="0"/>
              <a:t>）</a:t>
            </a:r>
            <a:endParaRPr kumimoji="1" lang="en-US" altLang="zh-CN" sz="3200" dirty="0"/>
          </a:p>
          <a:p>
            <a:pPr marL="914400" lvl="1" indent="-457200">
              <a:buFont typeface="Wingdings" pitchFamily="2" charset="2"/>
              <a:buChar char="ü"/>
            </a:pPr>
            <a:r>
              <a:rPr kumimoji="1" lang="zh-CN" altLang="en-US" sz="2800" dirty="0"/>
              <a:t>维基百科、百度百科</a:t>
            </a:r>
            <a:endParaRPr kumimoji="1" lang="en-US" altLang="zh-CN" sz="2800" dirty="0"/>
          </a:p>
          <a:p>
            <a:pPr marL="914400" lvl="1" indent="-457200">
              <a:buFont typeface="Wingdings" pitchFamily="2" charset="2"/>
              <a:buChar char="ü"/>
            </a:pPr>
            <a:endParaRPr kumimoji="1" lang="en-US" altLang="zh-CN" sz="2800" dirty="0"/>
          </a:p>
          <a:p>
            <a:r>
              <a:rPr kumimoji="1" lang="en-US" altLang="zh-CN" sz="3200" dirty="0"/>
              <a:t>9.</a:t>
            </a:r>
            <a:r>
              <a:rPr kumimoji="1" lang="zh-CN" altLang="en-US" sz="3200" dirty="0"/>
              <a:t> 多类别语料库（</a:t>
            </a:r>
            <a:r>
              <a:rPr kumimoji="1" lang="en" altLang="zh-CN" sz="3200" dirty="0"/>
              <a:t>Multi-category Corpora</a:t>
            </a:r>
            <a:r>
              <a:rPr kumimoji="1" lang="zh-CN" altLang="en-US" sz="3200" dirty="0"/>
              <a:t>）</a:t>
            </a:r>
            <a:endParaRPr kumimoji="1" lang="en-US" altLang="zh-CN" sz="3200" dirty="0"/>
          </a:p>
          <a:p>
            <a:pPr marL="914400" lvl="1" indent="-457200">
              <a:buFont typeface="Wingdings" pitchFamily="2" charset="2"/>
              <a:buChar char="ü"/>
            </a:pPr>
            <a:r>
              <a:rPr kumimoji="1" lang="zh-CN" altLang="en-US" sz="2800" dirty="0"/>
              <a:t>在模型预训练过程中，可以直接选择现有的开源多类别语料库进行预训练，也可以选择多个单类别语料库按一定比例混合（</a:t>
            </a:r>
            <a:r>
              <a:rPr kumimoji="1" lang="en" altLang="zh-CN" sz="2800" dirty="0"/>
              <a:t>RedPajama-V1</a:t>
            </a:r>
            <a:r>
              <a:rPr kumimoji="1" lang="zh-CN" altLang="en-US" sz="2800" dirty="0"/>
              <a:t>、</a:t>
            </a:r>
            <a:r>
              <a:rPr kumimoji="1" lang="en" altLang="zh-CN" sz="2800" dirty="0"/>
              <a:t>The Pile</a:t>
            </a:r>
            <a:r>
              <a:rPr kumimoji="1" lang="zh-CN" altLang="en-US" sz="2800" dirty="0"/>
              <a:t>、</a:t>
            </a:r>
            <a:r>
              <a:rPr kumimoji="1" lang="en" altLang="zh-CN" sz="2800" dirty="0"/>
              <a:t>MNBVC</a:t>
            </a:r>
            <a:r>
              <a:rPr kumimoji="1" lang="zh-CN" altLang="en-US" sz="2800" dirty="0"/>
              <a:t>、</a:t>
            </a:r>
            <a:r>
              <a:rPr kumimoji="1" lang="en" altLang="zh-CN" sz="2800" dirty="0" err="1"/>
              <a:t>TigerBot</a:t>
            </a:r>
            <a:r>
              <a:rPr kumimoji="1" lang="en" altLang="zh-CN" sz="2800" dirty="0"/>
              <a:t> pretrain </a:t>
            </a:r>
            <a:r>
              <a:rPr kumimoji="1" lang="en" altLang="zh-CN" sz="2800" dirty="0" err="1"/>
              <a:t>zh</a:t>
            </a:r>
            <a:r>
              <a:rPr kumimoji="1" lang="zh-CN" altLang="en-US" sz="2800" dirty="0"/>
              <a:t>）</a:t>
            </a:r>
            <a:endParaRPr kumimoji="1" lang="en-US" altLang="zh-CN" sz="2800" dirty="0"/>
          </a:p>
        </p:txBody>
      </p:sp>
    </p:spTree>
    <p:extLst>
      <p:ext uri="{BB962C8B-B14F-4D97-AF65-F5344CB8AC3E}">
        <p14:creationId xmlns:p14="http://schemas.microsoft.com/office/powerpoint/2010/main" val="13419757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7F0DF1-A737-083F-780C-48F7878B86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90B78A-F1CD-BC23-F1E2-F4D2C4B88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193" y="6751"/>
            <a:ext cx="12034807" cy="483302"/>
          </a:xfrm>
        </p:spPr>
        <p:txBody>
          <a:bodyPr>
            <a:noAutofit/>
          </a:bodyPr>
          <a:lstStyle/>
          <a:p>
            <a:r>
              <a:rPr lang="en-US" sz="3600" b="1" dirty="0" err="1"/>
              <a:t>大语言模型会用到哪些数据</a:t>
            </a:r>
            <a:r>
              <a:rPr lang="zh-CN" altLang="en-US" sz="3600" b="1" dirty="0"/>
              <a:t>？</a:t>
            </a:r>
            <a:endParaRPr lang="en-US" sz="3600" b="1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0A14E3B-B305-D79A-9F13-0859857B76DC}"/>
              </a:ext>
            </a:extLst>
          </p:cNvPr>
          <p:cNvSpPr txBox="1"/>
          <p:nvPr/>
        </p:nvSpPr>
        <p:spPr>
          <a:xfrm>
            <a:off x="560310" y="849006"/>
            <a:ext cx="9964615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/>
              <a:t>10.</a:t>
            </a:r>
            <a:r>
              <a:rPr kumimoji="1" lang="zh-CN" altLang="en-US" sz="2800" dirty="0"/>
              <a:t>领域特定预训练语料库</a:t>
            </a:r>
            <a:endParaRPr kumimoji="1" lang="en-US" altLang="zh-CN" sz="2800" dirty="0"/>
          </a:p>
          <a:p>
            <a:endParaRPr kumimoji="1" lang="en-US" altLang="zh-CN" sz="2800" dirty="0"/>
          </a:p>
          <a:p>
            <a:r>
              <a:rPr kumimoji="1" lang="zh-CN" altLang="en-US" sz="2400" dirty="0"/>
              <a:t>针对特定领域或主题定制的领域特定预训练语料库。此类语料库通常用于</a:t>
            </a:r>
            <a:r>
              <a:rPr kumimoji="1" lang="en-US" altLang="zh-CN" sz="2400" dirty="0"/>
              <a:t> LLM </a:t>
            </a:r>
            <a:r>
              <a:rPr kumimoji="1" lang="zh-CN" altLang="en-US" sz="2400" dirty="0"/>
              <a:t>的增量预训练阶段。在通用预训练语料库上训练基础模型后，如果需要将模型应用于特定领域的后续任务，可以进一步利用领域特定预训练语料库对模型进行增量预训练。此过程在初始通用预训练所获得的通用能力基础上，增强了模型在特定领域的能力。</a:t>
            </a:r>
            <a:endParaRPr kumimoji="1" lang="en-US" altLang="zh-CN" sz="24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6B9421B-73F5-A7EF-E84B-2F71F92205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3649773"/>
            <a:ext cx="7772400" cy="3017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8063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B930CE-ED6A-B972-C7C2-FA7CDCB9F2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2F799-970A-D4CF-80C9-5567BEE5E1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193" y="6751"/>
            <a:ext cx="12034807" cy="483302"/>
          </a:xfrm>
        </p:spPr>
        <p:txBody>
          <a:bodyPr>
            <a:noAutofit/>
          </a:bodyPr>
          <a:lstStyle/>
          <a:p>
            <a:r>
              <a:rPr lang="en-US" sz="3600" b="1" dirty="0" err="1"/>
              <a:t>预训练数据处理通用流程概览</a:t>
            </a:r>
            <a:endParaRPr lang="en-US" sz="3600" b="1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5471C5E-49D8-DEFA-9F25-043D943D77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6790" y="779850"/>
            <a:ext cx="5418419" cy="5896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5430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46593" y="188795"/>
            <a:ext cx="9565102" cy="3452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zh-CN" altLang="en-US" dirty="0">
                <a:latin typeface="+mj-ea"/>
              </a:rPr>
              <a:t>双向编码器表示模型 </a:t>
            </a:r>
            <a:r>
              <a:rPr lang="en-US" altLang="zh-CN" dirty="0">
                <a:latin typeface="+mj-ea"/>
              </a:rPr>
              <a:t>GPT-1</a:t>
            </a:r>
            <a:r>
              <a:rPr lang="zh-CN" altLang="en-US" dirty="0">
                <a:latin typeface="+mj-ea"/>
              </a:rPr>
              <a:t>（</a:t>
            </a:r>
            <a:r>
              <a:rPr lang="en" altLang="zh-CN" dirty="0">
                <a:latin typeface="+mj-ea"/>
              </a:rPr>
              <a:t>Generative Pre-trained Transformer</a:t>
            </a:r>
            <a:r>
              <a:rPr lang="zh-CN" altLang="en-US" dirty="0">
                <a:latin typeface="+mj-ea"/>
              </a:rPr>
              <a:t>）</a:t>
            </a:r>
            <a:endParaRPr dirty="0">
              <a:latin typeface="+mj-ea"/>
            </a:endParaRPr>
          </a:p>
        </p:txBody>
      </p:sp>
      <p:pic>
        <p:nvPicPr>
          <p:cNvPr id="6" name="Picture 4" descr="preview">
            <a:extLst>
              <a:ext uri="{FF2B5EF4-FFF2-40B4-BE49-F238E27FC236}">
                <a16:creationId xmlns:a16="http://schemas.microsoft.com/office/drawing/2014/main" id="{BC4EAA4A-F24E-FD8B-4B09-D4BBECE3D8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9522" y="3048000"/>
            <a:ext cx="8923828" cy="220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603722A-803D-C2C0-4FAB-ACCC143FB5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1627" y="681739"/>
            <a:ext cx="6086072" cy="2096881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2E9E0EBF-EEBB-EDCD-D086-B122C7018583}"/>
              </a:ext>
            </a:extLst>
          </p:cNvPr>
          <p:cNvSpPr txBox="1"/>
          <p:nvPr/>
        </p:nvSpPr>
        <p:spPr>
          <a:xfrm>
            <a:off x="1683152" y="5677651"/>
            <a:ext cx="882569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dirty="0"/>
              <a:t>GPT-1 </a:t>
            </a:r>
            <a:r>
              <a:rPr lang="zh-CN" altLang="en-US" dirty="0"/>
              <a:t>是 </a:t>
            </a:r>
            <a:r>
              <a:rPr lang="en" altLang="zh-CN" dirty="0"/>
              <a:t>OpenAI </a:t>
            </a:r>
            <a:r>
              <a:rPr lang="zh-CN" altLang="en-US" dirty="0"/>
              <a:t>发布的首个大规模语言模型，基于 </a:t>
            </a:r>
            <a:r>
              <a:rPr lang="en" altLang="zh-CN" dirty="0"/>
              <a:t>Transformer </a:t>
            </a:r>
            <a:r>
              <a:rPr lang="zh-CN" altLang="en-US" dirty="0"/>
              <a:t>解码器架构，包含 </a:t>
            </a:r>
            <a:r>
              <a:rPr lang="en-US" altLang="zh-CN" b="1" dirty="0"/>
              <a:t>1.17 </a:t>
            </a:r>
            <a:r>
              <a:rPr lang="zh-CN" altLang="en-US" b="1" dirty="0"/>
              <a:t>亿</a:t>
            </a:r>
            <a:r>
              <a:rPr lang="zh-CN" altLang="en-US" dirty="0"/>
              <a:t>个参数，使用 </a:t>
            </a:r>
            <a:r>
              <a:rPr lang="en" altLang="zh-CN" dirty="0" err="1"/>
              <a:t>BookCorpus</a:t>
            </a:r>
            <a:r>
              <a:rPr lang="en" altLang="zh-CN" dirty="0"/>
              <a:t> </a:t>
            </a:r>
            <a:r>
              <a:rPr lang="zh-CN" altLang="en-US" dirty="0"/>
              <a:t>数据集训练（超过 </a:t>
            </a:r>
            <a:r>
              <a:rPr lang="en-US" altLang="zh-CN" dirty="0"/>
              <a:t>7000 </a:t>
            </a:r>
            <a:r>
              <a:rPr lang="zh-CN" altLang="en-US" dirty="0"/>
              <a:t>本未出版书籍）</a:t>
            </a:r>
          </a:p>
        </p:txBody>
      </p:sp>
    </p:spTree>
    <p:extLst>
      <p:ext uri="{BB962C8B-B14F-4D97-AF65-F5344CB8AC3E}">
        <p14:creationId xmlns:p14="http://schemas.microsoft.com/office/powerpoint/2010/main" val="31901184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8780A8-5077-B75B-976F-379AF57CCF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173BD5-07C0-27C6-4400-7FFB7842BF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sz="3600" b="1" dirty="0"/>
              <a:t>开启大语言模型时代</a:t>
            </a:r>
            <a:endParaRPr lang="en-US" sz="3600" b="1" dirty="0"/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D7880E72-6C7B-8CC8-AD9C-44F3DBA5BE9C}"/>
              </a:ext>
            </a:extLst>
          </p:cNvPr>
          <p:cNvSpPr txBox="1">
            <a:spLocks/>
          </p:cNvSpPr>
          <p:nvPr/>
        </p:nvSpPr>
        <p:spPr>
          <a:xfrm>
            <a:off x="0" y="641990"/>
            <a:ext cx="11997038" cy="5051897"/>
          </a:xfrm>
          <a:prstGeom prst="rect">
            <a:avLst/>
          </a:prstGeom>
        </p:spPr>
        <p:txBody>
          <a:bodyPr/>
          <a:lstStyle>
            <a:lvl1pPr marL="228594" indent="-228594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SimSun" panose="02010600030101010101" pitchFamily="2" charset="-122"/>
                <a:cs typeface="+mn-cs"/>
              </a:defRPr>
            </a:lvl1pPr>
            <a:lvl2pPr marL="685783" indent="-228594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SimSun" panose="02010600030101010101" pitchFamily="2" charset="-122"/>
                <a:cs typeface="+mn-cs"/>
              </a:defRPr>
            </a:lvl2pPr>
            <a:lvl3pPr marL="1142971" indent="-228594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SimSun" panose="02010600030101010101" pitchFamily="2" charset="-122"/>
                <a:cs typeface="+mn-cs"/>
              </a:defRPr>
            </a:lvl3pPr>
            <a:lvl4pPr marL="1600160" indent="-228594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+mn-lt"/>
                <a:ea typeface="SimSun" panose="02010600030101010101" pitchFamily="2" charset="-122"/>
                <a:cs typeface="+mn-cs"/>
              </a:defRPr>
            </a:lvl4pPr>
            <a:lvl5pPr marL="2057349" indent="-228594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+mn-lt"/>
                <a:ea typeface="SimSun" panose="02010600030101010101" pitchFamily="2" charset="-122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zh-CN" b="1" dirty="0">
                <a:latin typeface="+mn-ea"/>
                <a:ea typeface="+mn-ea"/>
              </a:rPr>
              <a:t>GPT-3</a:t>
            </a:r>
            <a:r>
              <a:rPr lang="zh-CN" altLang="en-US" b="1" dirty="0">
                <a:latin typeface="+mn-ea"/>
                <a:ea typeface="+mn-ea"/>
              </a:rPr>
              <a:t>（</a:t>
            </a:r>
            <a:r>
              <a:rPr lang="en-US" altLang="zh-CN" b="1" dirty="0">
                <a:latin typeface="+mn-ea"/>
                <a:ea typeface="+mn-ea"/>
              </a:rPr>
              <a:t>2020</a:t>
            </a:r>
            <a:r>
              <a:rPr lang="zh-CN" altLang="en-US" b="1" dirty="0">
                <a:latin typeface="+mn-ea"/>
                <a:ea typeface="+mn-ea"/>
              </a:rPr>
              <a:t>）：从提示学习到上下文学习（</a:t>
            </a:r>
            <a:r>
              <a:rPr lang="en-US" altLang="zh-CN" b="1" dirty="0">
                <a:latin typeface="+mn-ea"/>
                <a:ea typeface="+mn-ea"/>
              </a:rPr>
              <a:t>In-context Learning</a:t>
            </a:r>
            <a:r>
              <a:rPr lang="zh-CN" altLang="en-US" b="1" dirty="0">
                <a:latin typeface="+mn-ea"/>
                <a:ea typeface="+mn-ea"/>
              </a:rPr>
              <a:t>）</a:t>
            </a:r>
            <a:endParaRPr lang="en-US" altLang="zh-CN" b="1" dirty="0">
              <a:latin typeface="+mn-ea"/>
              <a:ea typeface="+mn-ea"/>
            </a:endParaRPr>
          </a:p>
          <a:p>
            <a:pPr lvl="1">
              <a:lnSpc>
                <a:spcPct val="130000"/>
              </a:lnSpc>
            </a:pPr>
            <a:r>
              <a:rPr lang="zh-CN" altLang="en-US" b="1" dirty="0">
                <a:latin typeface="+mn-ea"/>
                <a:ea typeface="+mn-ea"/>
              </a:rPr>
              <a:t>只保留预训练阶段，不再精调模型</a:t>
            </a:r>
            <a:r>
              <a:rPr lang="en-US" altLang="zh-CN" b="1" dirty="0">
                <a:latin typeface="+mn-ea"/>
                <a:ea typeface="+mn-ea"/>
              </a:rPr>
              <a:t>(BERT/T5)</a:t>
            </a:r>
          </a:p>
          <a:p>
            <a:pPr lvl="1">
              <a:lnSpc>
                <a:spcPct val="130000"/>
              </a:lnSpc>
            </a:pPr>
            <a:r>
              <a:rPr lang="zh-CN" altLang="en-US" b="1" dirty="0">
                <a:latin typeface="+mn-ea"/>
                <a:ea typeface="+mn-ea"/>
              </a:rPr>
              <a:t>更激进，用上下文学习取代下游任务精调</a:t>
            </a:r>
            <a:endParaRPr lang="en-US" altLang="zh-CN" b="1" dirty="0">
              <a:latin typeface="+mn-ea"/>
              <a:ea typeface="+mn-ea"/>
            </a:endParaRPr>
          </a:p>
          <a:p>
            <a:pPr marL="457200" lvl="1" indent="0">
              <a:lnSpc>
                <a:spcPct val="130000"/>
              </a:lnSpc>
              <a:buFont typeface="Arial" charset="0"/>
              <a:buNone/>
            </a:pPr>
            <a:r>
              <a:rPr lang="en-US" altLang="zh-CN" b="1" dirty="0">
                <a:latin typeface="+mn-ea"/>
                <a:ea typeface="+mn-ea"/>
              </a:rPr>
              <a:t>   </a:t>
            </a:r>
            <a:r>
              <a:rPr lang="zh-CN" altLang="en-US" b="1" dirty="0">
                <a:latin typeface="+mn-ea"/>
                <a:ea typeface="+mn-ea"/>
              </a:rPr>
              <a:t>让模型现场适应下游任务</a:t>
            </a:r>
            <a:endParaRPr lang="en-US" altLang="zh-CN" b="1" dirty="0">
              <a:latin typeface="+mn-ea"/>
              <a:ea typeface="+mn-ea"/>
            </a:endParaRPr>
          </a:p>
          <a:p>
            <a:pPr lvl="2">
              <a:lnSpc>
                <a:spcPct val="130000"/>
              </a:lnSpc>
            </a:pPr>
            <a:r>
              <a:rPr lang="zh-CN" altLang="en-US" b="1" dirty="0">
                <a:latin typeface="+mn-ea"/>
                <a:ea typeface="+mn-ea"/>
              </a:rPr>
              <a:t>零样本学习（</a:t>
            </a:r>
            <a:r>
              <a:rPr lang="en-US" altLang="zh-CN" b="1" dirty="0">
                <a:latin typeface="+mn-ea"/>
                <a:ea typeface="+mn-ea"/>
              </a:rPr>
              <a:t>Zero-shot Learning</a:t>
            </a:r>
            <a:r>
              <a:rPr lang="zh-CN" altLang="en-US" b="1" dirty="0">
                <a:latin typeface="+mn-ea"/>
                <a:ea typeface="+mn-ea"/>
              </a:rPr>
              <a:t>）</a:t>
            </a:r>
            <a:endParaRPr lang="en-US" altLang="zh-CN" b="1" dirty="0">
              <a:latin typeface="+mn-ea"/>
              <a:ea typeface="+mn-ea"/>
            </a:endParaRPr>
          </a:p>
          <a:p>
            <a:pPr lvl="3">
              <a:lnSpc>
                <a:spcPct val="130000"/>
              </a:lnSpc>
            </a:pPr>
            <a:r>
              <a:rPr lang="zh-CN" altLang="en-US" b="1" dirty="0">
                <a:latin typeface="+mn-ea"/>
                <a:ea typeface="+mn-ea"/>
              </a:rPr>
              <a:t>仅通过提示词说明任务要求</a:t>
            </a:r>
            <a:endParaRPr lang="en-US" altLang="zh-CN" b="1" dirty="0">
              <a:latin typeface="+mn-ea"/>
              <a:ea typeface="+mn-ea"/>
            </a:endParaRPr>
          </a:p>
          <a:p>
            <a:pPr lvl="2">
              <a:lnSpc>
                <a:spcPct val="130000"/>
              </a:lnSpc>
            </a:pPr>
            <a:r>
              <a:rPr lang="zh-CN" altLang="en-US" b="1" dirty="0">
                <a:latin typeface="+mn-ea"/>
                <a:ea typeface="+mn-ea"/>
              </a:rPr>
              <a:t>单样本</a:t>
            </a:r>
            <a:r>
              <a:rPr lang="en-US" altLang="zh-CN" b="1" dirty="0">
                <a:latin typeface="+mn-ea"/>
                <a:ea typeface="+mn-ea"/>
              </a:rPr>
              <a:t>/</a:t>
            </a:r>
            <a:r>
              <a:rPr lang="zh-CN" altLang="en-US" b="1" dirty="0">
                <a:latin typeface="+mn-ea"/>
                <a:ea typeface="+mn-ea"/>
              </a:rPr>
              <a:t>小样本学习（</a:t>
            </a:r>
            <a:r>
              <a:rPr lang="en-US" altLang="zh-CN" b="1" dirty="0">
                <a:latin typeface="+mn-ea"/>
                <a:ea typeface="+mn-ea"/>
              </a:rPr>
              <a:t>One/Few-shot Learning</a:t>
            </a:r>
            <a:r>
              <a:rPr lang="zh-CN" altLang="en-US" b="1" dirty="0">
                <a:latin typeface="+mn-ea"/>
                <a:ea typeface="+mn-ea"/>
              </a:rPr>
              <a:t>）</a:t>
            </a:r>
            <a:endParaRPr lang="en-US" altLang="zh-CN" b="1" dirty="0">
              <a:latin typeface="+mn-ea"/>
              <a:ea typeface="+mn-ea"/>
            </a:endParaRPr>
          </a:p>
          <a:p>
            <a:pPr lvl="3">
              <a:lnSpc>
                <a:spcPct val="130000"/>
              </a:lnSpc>
            </a:pPr>
            <a:r>
              <a:rPr lang="zh-CN" altLang="en-US" b="1" dirty="0">
                <a:latin typeface="+mn-ea"/>
                <a:ea typeface="+mn-ea"/>
              </a:rPr>
              <a:t>附加一个或多个任务样例</a:t>
            </a:r>
            <a:endParaRPr lang="en-US" altLang="zh-CN" b="1" dirty="0">
              <a:latin typeface="+mn-ea"/>
              <a:ea typeface="+mn-ea"/>
            </a:endParaRPr>
          </a:p>
          <a:p>
            <a:pPr lvl="2">
              <a:lnSpc>
                <a:spcPct val="130000"/>
              </a:lnSpc>
            </a:pPr>
            <a:r>
              <a:rPr lang="zh-CN" altLang="en-US" b="1" dirty="0">
                <a:latin typeface="+mn-ea"/>
                <a:ea typeface="+mn-ea"/>
              </a:rPr>
              <a:t>模型通过提示词上下文即可完成任务</a:t>
            </a:r>
            <a:endParaRPr lang="en-US" altLang="zh-CN" b="1" dirty="0">
              <a:latin typeface="+mn-ea"/>
              <a:ea typeface="+mn-ea"/>
            </a:endParaRPr>
          </a:p>
          <a:p>
            <a:pPr lvl="1">
              <a:lnSpc>
                <a:spcPct val="130000"/>
              </a:lnSpc>
            </a:pPr>
            <a:r>
              <a:rPr lang="zh-CN" altLang="en-US" b="1" dirty="0">
                <a:latin typeface="+mn-ea"/>
                <a:ea typeface="+mn-ea"/>
              </a:rPr>
              <a:t>在多个 </a:t>
            </a:r>
            <a:r>
              <a:rPr lang="en-US" altLang="zh-CN" b="1" dirty="0">
                <a:latin typeface="+mn-ea"/>
                <a:ea typeface="+mn-ea"/>
              </a:rPr>
              <a:t>NLP </a:t>
            </a:r>
            <a:r>
              <a:rPr lang="zh-CN" altLang="en-US" b="1" dirty="0">
                <a:latin typeface="+mn-ea"/>
                <a:ea typeface="+mn-ea"/>
              </a:rPr>
              <a:t>任务上表现出色</a:t>
            </a:r>
            <a:endParaRPr lang="en-US" altLang="zh-CN" b="1" dirty="0">
              <a:latin typeface="+mn-ea"/>
              <a:ea typeface="+mn-ea"/>
            </a:endParaRPr>
          </a:p>
          <a:p>
            <a:pPr lvl="2">
              <a:lnSpc>
                <a:spcPct val="130000"/>
              </a:lnSpc>
            </a:pPr>
            <a:r>
              <a:rPr lang="zh-CN" altLang="en-US" b="1" dirty="0">
                <a:latin typeface="+mn-ea"/>
                <a:ea typeface="+mn-ea"/>
              </a:rPr>
              <a:t>语言建模、完形填空、知识问答</a:t>
            </a:r>
            <a:endParaRPr lang="en-US" altLang="zh-CN" b="1" dirty="0">
              <a:latin typeface="+mn-ea"/>
              <a:ea typeface="+mn-ea"/>
            </a:endParaRPr>
          </a:p>
          <a:p>
            <a:pPr lvl="2">
              <a:lnSpc>
                <a:spcPct val="130000"/>
              </a:lnSpc>
            </a:pPr>
            <a:r>
              <a:rPr lang="zh-CN" altLang="en-US" b="1" dirty="0">
                <a:latin typeface="+mn-ea"/>
                <a:ea typeface="+mn-ea"/>
              </a:rPr>
              <a:t>显示了通过语言模型建模知识的可能</a:t>
            </a:r>
            <a:endParaRPr lang="en-US" altLang="zh-CN" b="1" dirty="0">
              <a:latin typeface="+mn-ea"/>
              <a:ea typeface="+mn-ea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77A0A3A-45C3-CD34-6841-D15A9732EA4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428036" y="1659646"/>
            <a:ext cx="5569002" cy="4867719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A064B9E9-C68D-3670-7B33-BA7BC97E448B}"/>
              </a:ext>
            </a:extLst>
          </p:cNvPr>
          <p:cNvSpPr txBox="1"/>
          <p:nvPr/>
        </p:nvSpPr>
        <p:spPr>
          <a:xfrm>
            <a:off x="0" y="6527366"/>
            <a:ext cx="609750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hlinkClick r:id="rId4"/>
              </a:rPr>
              <a:t>https://arxiv.org/abs/2005.14165</a:t>
            </a:r>
            <a:endParaRPr lang="en-US" altLang="zh-CN" sz="1200" dirty="0">
              <a:solidFill>
                <a:schemeClr val="bg1">
                  <a:lumMod val="50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788944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sz="3600" b="1" dirty="0"/>
              <a:t>开启大语言模型时代</a:t>
            </a:r>
            <a:endParaRPr lang="en-US" sz="36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2152B489-E345-35FB-5869-766187E4905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19663" y="811260"/>
                <a:ext cx="11319629" cy="5051897"/>
              </a:xfrm>
              <a:prstGeom prst="rect">
                <a:avLst/>
              </a:prstGeom>
            </p:spPr>
            <p:txBody>
              <a:bodyPr/>
              <a:lstStyle>
                <a:lvl1pPr marL="228594" indent="-228594" algn="l" rtl="0" eaLnBrk="0" fontAlgn="base" hangingPunct="0">
                  <a:lnSpc>
                    <a:spcPct val="90000"/>
                  </a:lnSpc>
                  <a:spcBef>
                    <a:spcPts val="1000"/>
                  </a:spcBef>
                  <a:spcAft>
                    <a:spcPct val="0"/>
                  </a:spcAft>
                  <a:buFont typeface="Arial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SimSun" panose="02010600030101010101" pitchFamily="2" charset="-122"/>
                    <a:cs typeface="+mn-cs"/>
                  </a:defRPr>
                </a:lvl1pPr>
                <a:lvl2pPr marL="685783" indent="-228594" algn="l" rtl="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SimSun" panose="02010600030101010101" pitchFamily="2" charset="-122"/>
                    <a:cs typeface="+mn-cs"/>
                  </a:defRPr>
                </a:lvl2pPr>
                <a:lvl3pPr marL="1142971" indent="-228594" algn="l" rtl="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SimSun" panose="02010600030101010101" pitchFamily="2" charset="-122"/>
                    <a:cs typeface="+mn-cs"/>
                  </a:defRPr>
                </a:lvl3pPr>
                <a:lvl4pPr marL="1600160" indent="-228594" algn="l" rtl="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charset="0"/>
                  <a:buChar char="•"/>
                  <a:defRPr kern="1200">
                    <a:solidFill>
                      <a:schemeClr val="tx1"/>
                    </a:solidFill>
                    <a:latin typeface="+mn-lt"/>
                    <a:ea typeface="SimSun" panose="02010600030101010101" pitchFamily="2" charset="-122"/>
                    <a:cs typeface="+mn-cs"/>
                  </a:defRPr>
                </a:lvl4pPr>
                <a:lvl5pPr marL="2057349" indent="-228594" algn="l" rtl="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charset="0"/>
                  <a:buChar char="•"/>
                  <a:defRPr kern="1200">
                    <a:solidFill>
                      <a:schemeClr val="tx1"/>
                    </a:solidFill>
                    <a:latin typeface="+mn-lt"/>
                    <a:ea typeface="SimSun" panose="02010600030101010101" pitchFamily="2" charset="-122"/>
                    <a:cs typeface="+mn-cs"/>
                  </a:defRPr>
                </a:lvl5pPr>
                <a:lvl6pPr marL="2514537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726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914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103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30000"/>
                  </a:lnSpc>
                </a:pPr>
                <a:r>
                  <a:rPr lang="zh-CN" altLang="en-US" b="1" dirty="0">
                    <a:latin typeface="+mn-ea"/>
                    <a:ea typeface="+mn-ea"/>
                  </a:rPr>
                  <a:t>能力越大，责任越大</a:t>
                </a:r>
                <a:endParaRPr lang="en-US" altLang="zh-CN" b="1" dirty="0">
                  <a:latin typeface="+mn-ea"/>
                  <a:ea typeface="+mn-ea"/>
                </a:endParaRPr>
              </a:p>
              <a:p>
                <a:pPr lvl="1">
                  <a:lnSpc>
                    <a:spcPct val="130000"/>
                  </a:lnSpc>
                </a:pPr>
                <a:r>
                  <a:rPr lang="zh-CN" altLang="en-US" b="1" dirty="0">
                    <a:latin typeface="+mn-ea"/>
                    <a:ea typeface="+mn-ea"/>
                  </a:rPr>
                  <a:t>规模定律：模型参数量、训练数据与性能指标的近似线性关系</a:t>
                </a:r>
                <a:endParaRPr lang="en-US" altLang="zh-CN" b="1" dirty="0">
                  <a:latin typeface="+mn-ea"/>
                  <a:ea typeface="+mn-ea"/>
                </a:endParaRPr>
              </a:p>
              <a:p>
                <a:pPr lvl="2">
                  <a:lnSpc>
                    <a:spcPct val="130000"/>
                  </a:lnSpc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b="1" i="1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acc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+mn-ea"/>
                          </a:rPr>
                          <m:t>𝑳</m:t>
                        </m:r>
                      </m:e>
                    </m:acc>
                    <m:d>
                      <m:d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dPr>
                      <m:e>
                        <m:r>
                          <a:rPr lang="en-US" altLang="zh-CN" b="1" i="1" dirty="0" smtClean="0">
                            <a:latin typeface="Cambria Math" panose="02040503050406030204" pitchFamily="18" charset="0"/>
                            <a:ea typeface="+mn-ea"/>
                          </a:rPr>
                          <m:t>𝑵</m:t>
                        </m:r>
                        <m:r>
                          <a:rPr lang="en-US" altLang="zh-CN" b="1" i="1" dirty="0" smtClean="0">
                            <a:latin typeface="Cambria Math" panose="02040503050406030204" pitchFamily="18" charset="0"/>
                            <a:ea typeface="+mn-ea"/>
                          </a:rPr>
                          <m:t>,</m:t>
                        </m:r>
                        <m:r>
                          <a:rPr lang="en-US" altLang="zh-CN" b="1" i="1" dirty="0" smtClean="0">
                            <a:latin typeface="Cambria Math" panose="02040503050406030204" pitchFamily="18" charset="0"/>
                            <a:ea typeface="+mn-ea"/>
                          </a:rPr>
                          <m:t>𝑫</m:t>
                        </m:r>
                      </m:e>
                    </m:d>
                    <m:r>
                      <a:rPr lang="en-US" altLang="zh-CN" b="1" i="1" dirty="0" smtClean="0">
                        <a:latin typeface="Cambria Math" panose="02040503050406030204" pitchFamily="18" charset="0"/>
                        <a:ea typeface="+mn-ea"/>
                      </a:rPr>
                      <m:t>≜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ea typeface="+mn-ea"/>
                      </a:rPr>
                      <m:t>𝑬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ea typeface="+mn-ea"/>
                      </a:rPr>
                      <m:t>+</m:t>
                    </m:r>
                    <m:f>
                      <m:f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fPr>
                      <m:num>
                        <m:r>
                          <a:rPr lang="en-US" altLang="zh-CN" b="1" i="1" dirty="0" smtClean="0">
                            <a:latin typeface="Cambria Math" panose="02040503050406030204" pitchFamily="18" charset="0"/>
                            <a:ea typeface="+mn-ea"/>
                          </a:rPr>
                          <m:t>𝑨</m:t>
                        </m:r>
                      </m:num>
                      <m:den>
                        <m:sSup>
                          <m:sSupPr>
                            <m:ctrlPr>
                              <a:rPr lang="en-US" altLang="zh-CN" b="1" i="1" dirty="0" smtClean="0"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pPr>
                          <m:e>
                            <m:r>
                              <a:rPr lang="en-US" altLang="zh-CN" b="1" i="1" dirty="0" smtClean="0">
                                <a:latin typeface="Cambria Math" panose="02040503050406030204" pitchFamily="18" charset="0"/>
                                <a:ea typeface="+mn-ea"/>
                              </a:rPr>
                              <m:t>𝑵</m:t>
                            </m:r>
                          </m:e>
                          <m:sup>
                            <m:r>
                              <a:rPr lang="en-US" altLang="zh-CN" b="1" i="1" dirty="0" smtClean="0">
                                <a:latin typeface="Cambria Math" panose="02040503050406030204" pitchFamily="18" charset="0"/>
                                <a:ea typeface="+mn-ea"/>
                              </a:rPr>
                              <m:t>𝜶</m:t>
                            </m:r>
                          </m:sup>
                        </m:sSup>
                      </m:den>
                    </m:f>
                    <m:r>
                      <a:rPr lang="en-US" altLang="zh-CN" b="1" i="1" dirty="0" smtClean="0">
                        <a:latin typeface="Cambria Math" panose="02040503050406030204" pitchFamily="18" charset="0"/>
                        <a:ea typeface="+mn-ea"/>
                      </a:rPr>
                      <m:t>+</m:t>
                    </m:r>
                    <m:f>
                      <m:f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fPr>
                      <m:num>
                        <m:r>
                          <a:rPr lang="en-US" altLang="zh-CN" b="1" i="1" dirty="0" smtClean="0">
                            <a:latin typeface="Cambria Math" panose="02040503050406030204" pitchFamily="18" charset="0"/>
                            <a:ea typeface="+mn-ea"/>
                          </a:rPr>
                          <m:t>𝑩</m:t>
                        </m:r>
                      </m:num>
                      <m:den>
                        <m:sSup>
                          <m:sSupPr>
                            <m:ctrlPr>
                              <a:rPr lang="en-US" altLang="zh-CN" b="1" i="1" dirty="0" smtClean="0"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pPr>
                          <m:e>
                            <m:r>
                              <a:rPr lang="en-US" altLang="zh-CN" b="1" i="1" dirty="0" smtClean="0">
                                <a:latin typeface="Cambria Math" panose="02040503050406030204" pitchFamily="18" charset="0"/>
                                <a:ea typeface="+mn-ea"/>
                              </a:rPr>
                              <m:t>𝑫</m:t>
                            </m:r>
                          </m:e>
                          <m:sup>
                            <m:r>
                              <a:rPr lang="en-US" altLang="zh-CN" b="1" i="1" dirty="0" smtClean="0">
                                <a:latin typeface="Cambria Math" panose="02040503050406030204" pitchFamily="18" charset="0"/>
                                <a:ea typeface="+mn-ea"/>
                              </a:rPr>
                              <m:t>𝜷</m:t>
                            </m:r>
                          </m:sup>
                        </m:sSup>
                      </m:den>
                    </m:f>
                  </m:oMath>
                </a14:m>
                <a:endParaRPr lang="en-US" altLang="zh-CN" b="1" dirty="0">
                  <a:latin typeface="+mn-ea"/>
                  <a:ea typeface="+mn-ea"/>
                </a:endParaRPr>
              </a:p>
              <a:p>
                <a:pPr lvl="2">
                  <a:lnSpc>
                    <a:spcPct val="130000"/>
                  </a:lnSpc>
                </a:pPr>
                <a:r>
                  <a:rPr lang="zh-CN" altLang="en-US" b="1" dirty="0">
                    <a:latin typeface="+mn-ea"/>
                    <a:ea typeface="+mn-ea"/>
                  </a:rPr>
                  <a:t>为更大模型的训练提供了依据和指导</a:t>
                </a:r>
                <a:endParaRPr lang="en-US" altLang="zh-CN" b="1" dirty="0">
                  <a:latin typeface="+mn-ea"/>
                  <a:ea typeface="+mn-ea"/>
                </a:endParaRPr>
              </a:p>
              <a:p>
                <a:pPr lvl="1">
                  <a:lnSpc>
                    <a:spcPct val="130000"/>
                  </a:lnSpc>
                </a:pPr>
                <a:r>
                  <a:rPr lang="zh-CN" altLang="en-US" b="1" dirty="0">
                    <a:latin typeface="+mn-ea"/>
                    <a:ea typeface="+mn-ea"/>
                  </a:rPr>
                  <a:t>模型越大，能力越强，训练难度越大</a:t>
                </a:r>
                <a:endParaRPr lang="en-US" altLang="zh-CN" b="1" dirty="0">
                  <a:latin typeface="+mn-ea"/>
                  <a:ea typeface="+mn-ea"/>
                </a:endParaRPr>
              </a:p>
              <a:p>
                <a:pPr>
                  <a:lnSpc>
                    <a:spcPct val="130000"/>
                  </a:lnSpc>
                </a:pPr>
                <a:r>
                  <a:rPr lang="zh-CN" altLang="en-US" b="1" dirty="0">
                    <a:latin typeface="+mn-ea"/>
                    <a:ea typeface="+mn-ea"/>
                  </a:rPr>
                  <a:t>大模型针对任务的精调逐渐变得不切实际</a:t>
                </a:r>
                <a:endParaRPr lang="en-US" altLang="zh-CN" b="1" dirty="0">
                  <a:latin typeface="+mn-ea"/>
                  <a:ea typeface="+mn-ea"/>
                </a:endParaRPr>
              </a:p>
              <a:p>
                <a:pPr lvl="1">
                  <a:lnSpc>
                    <a:spcPct val="130000"/>
                  </a:lnSpc>
                </a:pPr>
                <a:r>
                  <a:rPr lang="zh-CN" altLang="en-US" b="1" dirty="0">
                    <a:latin typeface="+mn-ea"/>
                    <a:ea typeface="+mn-ea"/>
                  </a:rPr>
                  <a:t>精调需要额外数据，且精调后模型很难迁移</a:t>
                </a:r>
              </a:p>
              <a:p>
                <a:pPr lvl="1">
                  <a:lnSpc>
                    <a:spcPct val="130000"/>
                  </a:lnSpc>
                </a:pPr>
                <a:r>
                  <a:rPr lang="zh-CN" altLang="en-US" b="1" dirty="0">
                    <a:latin typeface="+mn-ea"/>
                    <a:ea typeface="+mn-ea"/>
                  </a:rPr>
                  <a:t>精调存在很高的过拟合风险</a:t>
                </a:r>
              </a:p>
              <a:p>
                <a:pPr lvl="1">
                  <a:lnSpc>
                    <a:spcPct val="130000"/>
                  </a:lnSpc>
                </a:pPr>
                <a:r>
                  <a:rPr lang="zh-CN" altLang="en-US" b="1" dirty="0">
                    <a:latin typeface="+mn-ea"/>
                    <a:ea typeface="+mn-ea"/>
                  </a:rPr>
                  <a:t>精调目标与实际应用之间存在间隙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2152B489-E345-35FB-5869-766187E490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663" y="811260"/>
                <a:ext cx="11319629" cy="5051897"/>
              </a:xfrm>
              <a:prstGeom prst="rect">
                <a:avLst/>
              </a:prstGeom>
              <a:blipFill>
                <a:blip r:embed="rId3"/>
                <a:stretch>
                  <a:fillRect l="-969" t="-241" b="-27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DC98C261-12C2-F4A2-5CE3-C2763DADA9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1218" y="2406769"/>
            <a:ext cx="4365509" cy="192012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258FDD4-F609-46F7-1791-8701B26CFD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71218" y="4410807"/>
            <a:ext cx="4403682" cy="2044462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C4F623A9-B651-F207-2691-92C254124213}"/>
              </a:ext>
            </a:extLst>
          </p:cNvPr>
          <p:cNvSpPr txBox="1"/>
          <p:nvPr/>
        </p:nvSpPr>
        <p:spPr>
          <a:xfrm>
            <a:off x="0" y="6527366"/>
            <a:ext cx="609750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hlinkClick r:id="rId6"/>
              </a:rPr>
              <a:t>https://arxiv.org/abs/2203.15556</a:t>
            </a:r>
            <a:endParaRPr lang="en-US" altLang="zh-CN" sz="1200" dirty="0">
              <a:solidFill>
                <a:schemeClr val="bg1">
                  <a:lumMod val="50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573145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sz="3600" b="1" dirty="0"/>
              <a:t>开启大语言模型时代</a:t>
            </a:r>
            <a:endParaRPr lang="en-US" sz="3600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C102111-23BF-3EB2-EBCF-CE1B133B96A4}"/>
              </a:ext>
            </a:extLst>
          </p:cNvPr>
          <p:cNvSpPr txBox="1">
            <a:spLocks/>
          </p:cNvSpPr>
          <p:nvPr/>
        </p:nvSpPr>
        <p:spPr>
          <a:xfrm>
            <a:off x="-131766" y="482558"/>
            <a:ext cx="11319629" cy="6193815"/>
          </a:xfrm>
          <a:prstGeom prst="rect">
            <a:avLst/>
          </a:prstGeom>
        </p:spPr>
        <p:txBody>
          <a:bodyPr/>
          <a:lstStyle>
            <a:lvl1pPr marL="228594" indent="-228594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SimSun" panose="02010600030101010101" pitchFamily="2" charset="-122"/>
                <a:cs typeface="+mn-cs"/>
              </a:defRPr>
            </a:lvl1pPr>
            <a:lvl2pPr marL="685783" indent="-228594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SimSun" panose="02010600030101010101" pitchFamily="2" charset="-122"/>
                <a:cs typeface="+mn-cs"/>
              </a:defRPr>
            </a:lvl2pPr>
            <a:lvl3pPr marL="1142971" indent="-228594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SimSun" panose="02010600030101010101" pitchFamily="2" charset="-122"/>
                <a:cs typeface="+mn-cs"/>
              </a:defRPr>
            </a:lvl3pPr>
            <a:lvl4pPr marL="1600160" indent="-228594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+mn-lt"/>
                <a:ea typeface="SimSun" panose="02010600030101010101" pitchFamily="2" charset="-122"/>
                <a:cs typeface="+mn-cs"/>
              </a:defRPr>
            </a:lvl4pPr>
            <a:lvl5pPr marL="2057349" indent="-228594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+mn-lt"/>
                <a:ea typeface="SimSun" panose="02010600030101010101" pitchFamily="2" charset="-122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b="1" dirty="0">
                <a:latin typeface="+mn-ea"/>
                <a:ea typeface="+mn-ea"/>
              </a:rPr>
              <a:t>大模型时代的起点</a:t>
            </a:r>
            <a:endParaRPr lang="en-US" altLang="zh-CN" b="1" dirty="0">
              <a:latin typeface="+mn-ea"/>
              <a:ea typeface="+mn-ea"/>
            </a:endParaRPr>
          </a:p>
          <a:p>
            <a:pPr lvl="1">
              <a:lnSpc>
                <a:spcPct val="130000"/>
              </a:lnSpc>
            </a:pPr>
            <a:r>
              <a:rPr lang="en-US" altLang="zh-CN" b="1" dirty="0">
                <a:latin typeface="+mn-ea"/>
                <a:ea typeface="+mn-ea"/>
              </a:rPr>
              <a:t>GPT-3</a:t>
            </a:r>
            <a:r>
              <a:rPr lang="zh-CN" altLang="en-US" b="1" dirty="0">
                <a:latin typeface="+mn-ea"/>
                <a:ea typeface="+mn-ea"/>
              </a:rPr>
              <a:t>（</a:t>
            </a:r>
            <a:r>
              <a:rPr lang="en-US" altLang="zh-CN" b="1" dirty="0">
                <a:latin typeface="+mn-ea"/>
                <a:ea typeface="+mn-ea"/>
              </a:rPr>
              <a:t>175B</a:t>
            </a:r>
            <a:r>
              <a:rPr lang="zh-CN" altLang="en-US" b="1" dirty="0">
                <a:latin typeface="+mn-ea"/>
                <a:ea typeface="+mn-ea"/>
              </a:rPr>
              <a:t>）成为首个千亿级别语言模型，预训练模型进入超大规模时代</a:t>
            </a:r>
            <a:endParaRPr lang="en-US" altLang="zh-CN" b="1" dirty="0">
              <a:latin typeface="+mn-ea"/>
              <a:ea typeface="+mn-ea"/>
            </a:endParaRPr>
          </a:p>
          <a:p>
            <a:pPr lvl="1">
              <a:lnSpc>
                <a:spcPct val="130000"/>
              </a:lnSpc>
            </a:pPr>
            <a:r>
              <a:rPr lang="zh-CN" altLang="en-US" b="1" dirty="0">
                <a:latin typeface="+mn-ea"/>
                <a:ea typeface="+mn-ea"/>
              </a:rPr>
              <a:t>更大：规模定律</a:t>
            </a:r>
            <a:r>
              <a:rPr lang="en-US" altLang="zh-CN" b="1" dirty="0">
                <a:latin typeface="+mn-ea"/>
                <a:ea typeface="+mn-ea"/>
              </a:rPr>
              <a:t>——</a:t>
            </a:r>
            <a:r>
              <a:rPr lang="zh-CN" altLang="en-US" b="1" dirty="0">
                <a:latin typeface="+mn-ea"/>
                <a:ea typeface="+mn-ea"/>
              </a:rPr>
              <a:t>大幅提高参数量与预训练数据量</a:t>
            </a:r>
            <a:endParaRPr lang="en-US" altLang="zh-CN" b="1" dirty="0">
              <a:latin typeface="+mn-ea"/>
              <a:ea typeface="+mn-ea"/>
            </a:endParaRPr>
          </a:p>
          <a:p>
            <a:pPr lvl="1">
              <a:lnSpc>
                <a:spcPct val="130000"/>
              </a:lnSpc>
            </a:pPr>
            <a:r>
              <a:rPr lang="zh-CN" altLang="en-US" b="1" dirty="0">
                <a:latin typeface="+mn-ea"/>
                <a:ea typeface="+mn-ea"/>
              </a:rPr>
              <a:t>发现诸多大模型独有优势</a:t>
            </a:r>
            <a:endParaRPr lang="en-US" altLang="zh-CN" b="1" dirty="0">
              <a:latin typeface="+mn-ea"/>
              <a:ea typeface="+mn-ea"/>
            </a:endParaRPr>
          </a:p>
          <a:p>
            <a:pPr lvl="2">
              <a:lnSpc>
                <a:spcPct val="130000"/>
              </a:lnSpc>
            </a:pPr>
            <a:r>
              <a:rPr lang="zh-CN" altLang="en-US" b="1" dirty="0">
                <a:latin typeface="+mn-ea"/>
                <a:ea typeface="+mn-ea"/>
              </a:rPr>
              <a:t>上下文学习、涌现现象、</a:t>
            </a:r>
            <a:r>
              <a:rPr lang="en-US" altLang="zh-CN" b="1" dirty="0">
                <a:latin typeface="+mn-ea"/>
                <a:ea typeface="+mn-ea"/>
              </a:rPr>
              <a:t>……</a:t>
            </a:r>
          </a:p>
          <a:p>
            <a:pPr lvl="1">
              <a:lnSpc>
                <a:spcPct val="130000"/>
              </a:lnSpc>
            </a:pPr>
            <a:r>
              <a:rPr lang="zh-CN" altLang="en-US" b="1" dirty="0">
                <a:latin typeface="+mn-ea"/>
                <a:ea typeface="+mn-ea"/>
              </a:rPr>
              <a:t>新范式：提示工程（</a:t>
            </a:r>
            <a:r>
              <a:rPr lang="en-US" altLang="zh-CN" b="1" dirty="0">
                <a:latin typeface="+mn-ea"/>
                <a:ea typeface="+mn-ea"/>
              </a:rPr>
              <a:t>Prompt Engineering</a:t>
            </a:r>
            <a:r>
              <a:rPr lang="zh-CN" altLang="en-US" b="1" dirty="0">
                <a:latin typeface="+mn-ea"/>
                <a:ea typeface="+mn-ea"/>
              </a:rPr>
              <a:t>）</a:t>
            </a:r>
            <a:endParaRPr lang="en-US" altLang="zh-CN" b="1" dirty="0">
              <a:latin typeface="+mn-ea"/>
              <a:ea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b="1" dirty="0">
                <a:latin typeface="+mn-ea"/>
                <a:ea typeface="+mn-ea"/>
              </a:rPr>
              <a:t>解码器（自回归）模型的逆袭</a:t>
            </a:r>
            <a:endParaRPr lang="en-US" altLang="zh-CN" b="1" dirty="0">
              <a:latin typeface="+mn-ea"/>
              <a:ea typeface="+mn-ea"/>
            </a:endParaRPr>
          </a:p>
          <a:p>
            <a:pPr lvl="1">
              <a:lnSpc>
                <a:spcPct val="130000"/>
              </a:lnSpc>
            </a:pPr>
            <a:r>
              <a:rPr lang="zh-CN" altLang="en-US" b="1" dirty="0">
                <a:latin typeface="+mn-ea"/>
                <a:ea typeface="+mn-ea"/>
              </a:rPr>
              <a:t>“小”模型时代研究更青睐编码器（</a:t>
            </a:r>
            <a:r>
              <a:rPr lang="en-US" altLang="zh-CN" b="1" dirty="0">
                <a:latin typeface="+mn-ea"/>
                <a:ea typeface="+mn-ea"/>
              </a:rPr>
              <a:t>BERT</a:t>
            </a:r>
            <a:r>
              <a:rPr lang="zh-CN" altLang="en-US" b="1" dirty="0">
                <a:latin typeface="+mn-ea"/>
                <a:ea typeface="+mn-ea"/>
              </a:rPr>
              <a:t>）架构</a:t>
            </a:r>
            <a:endParaRPr lang="en-US" altLang="zh-CN" b="1" dirty="0">
              <a:latin typeface="+mn-ea"/>
              <a:ea typeface="+mn-ea"/>
            </a:endParaRPr>
          </a:p>
          <a:p>
            <a:pPr lvl="1">
              <a:lnSpc>
                <a:spcPct val="130000"/>
              </a:lnSpc>
            </a:pPr>
            <a:r>
              <a:rPr lang="en-US" altLang="zh-CN" b="1" dirty="0">
                <a:latin typeface="+mn-ea"/>
                <a:ea typeface="+mn-ea"/>
              </a:rPr>
              <a:t>GPT-3 </a:t>
            </a:r>
            <a:r>
              <a:rPr lang="zh-CN" altLang="en-US" b="1" dirty="0">
                <a:latin typeface="+mn-ea"/>
                <a:ea typeface="+mn-ea"/>
              </a:rPr>
              <a:t>之后，解码器（类 </a:t>
            </a:r>
            <a:r>
              <a:rPr lang="en-US" altLang="zh-CN" b="1" dirty="0">
                <a:latin typeface="+mn-ea"/>
                <a:ea typeface="+mn-ea"/>
              </a:rPr>
              <a:t>GPT</a:t>
            </a:r>
            <a:r>
              <a:rPr lang="zh-CN" altLang="en-US" b="1" dirty="0">
                <a:latin typeface="+mn-ea"/>
                <a:ea typeface="+mn-ea"/>
              </a:rPr>
              <a:t>）架构逐渐垄断大语言模型</a:t>
            </a:r>
            <a:endParaRPr lang="en-US" altLang="zh-CN" b="1" dirty="0">
              <a:latin typeface="+mn-ea"/>
              <a:ea typeface="+mn-ea"/>
            </a:endParaRPr>
          </a:p>
          <a:p>
            <a:pPr lvl="2">
              <a:lnSpc>
                <a:spcPct val="130000"/>
              </a:lnSpc>
            </a:pPr>
            <a:r>
              <a:rPr lang="en-US" altLang="zh-CN" b="1" dirty="0">
                <a:latin typeface="+mn-ea"/>
                <a:ea typeface="+mn-ea"/>
              </a:rPr>
              <a:t>LaMDA</a:t>
            </a:r>
            <a:r>
              <a:rPr lang="zh-CN" altLang="en-US" b="1" dirty="0">
                <a:latin typeface="+mn-ea"/>
                <a:ea typeface="+mn-ea"/>
              </a:rPr>
              <a:t>（</a:t>
            </a:r>
            <a:r>
              <a:rPr lang="en-US" altLang="zh-CN" b="1" dirty="0">
                <a:latin typeface="+mn-ea"/>
                <a:ea typeface="+mn-ea"/>
              </a:rPr>
              <a:t>2021</a:t>
            </a:r>
            <a:r>
              <a:rPr lang="zh-CN" altLang="en-US" b="1" dirty="0">
                <a:latin typeface="+mn-ea"/>
                <a:ea typeface="+mn-ea"/>
              </a:rPr>
              <a:t>）、</a:t>
            </a:r>
            <a:r>
              <a:rPr lang="en-US" altLang="zh-CN" b="1" dirty="0">
                <a:latin typeface="+mn-ea"/>
                <a:ea typeface="+mn-ea"/>
              </a:rPr>
              <a:t>Chinchilla</a:t>
            </a:r>
            <a:r>
              <a:rPr lang="zh-CN" altLang="en-US" b="1" dirty="0">
                <a:latin typeface="+mn-ea"/>
                <a:ea typeface="+mn-ea"/>
              </a:rPr>
              <a:t>（</a:t>
            </a:r>
            <a:r>
              <a:rPr lang="en-US" altLang="zh-CN" b="1" dirty="0">
                <a:latin typeface="+mn-ea"/>
                <a:ea typeface="+mn-ea"/>
              </a:rPr>
              <a:t>2022</a:t>
            </a:r>
            <a:r>
              <a:rPr lang="zh-CN" altLang="en-US" b="1" dirty="0">
                <a:latin typeface="+mn-ea"/>
                <a:ea typeface="+mn-ea"/>
              </a:rPr>
              <a:t>，提出了规模定律）、</a:t>
            </a:r>
            <a:r>
              <a:rPr lang="en-US" altLang="zh-CN" b="1" dirty="0" err="1">
                <a:latin typeface="+mn-ea"/>
                <a:ea typeface="+mn-ea"/>
              </a:rPr>
              <a:t>PaLM</a:t>
            </a:r>
            <a:r>
              <a:rPr lang="zh-CN" altLang="en-US" b="1" dirty="0">
                <a:latin typeface="+mn-ea"/>
                <a:ea typeface="+mn-ea"/>
              </a:rPr>
              <a:t>（</a:t>
            </a:r>
            <a:r>
              <a:rPr lang="en-US" altLang="zh-CN" b="1" dirty="0">
                <a:latin typeface="+mn-ea"/>
                <a:ea typeface="+mn-ea"/>
              </a:rPr>
              <a:t>2022</a:t>
            </a:r>
            <a:r>
              <a:rPr lang="zh-CN" altLang="en-US" b="1" dirty="0">
                <a:latin typeface="+mn-ea"/>
                <a:ea typeface="+mn-ea"/>
              </a:rPr>
              <a:t>）</a:t>
            </a:r>
            <a:endParaRPr lang="en-US" altLang="zh-CN" b="1" dirty="0">
              <a:latin typeface="+mn-ea"/>
              <a:ea typeface="+mn-ea"/>
            </a:endParaRPr>
          </a:p>
          <a:p>
            <a:pPr lvl="2">
              <a:lnSpc>
                <a:spcPct val="130000"/>
              </a:lnSpc>
            </a:pPr>
            <a:r>
              <a:rPr lang="zh-CN" altLang="en-US" b="1" dirty="0">
                <a:latin typeface="+mn-ea"/>
                <a:ea typeface="+mn-ea"/>
              </a:rPr>
              <a:t>开源大模型：</a:t>
            </a:r>
            <a:r>
              <a:rPr lang="en-US" altLang="zh-CN" b="1" dirty="0">
                <a:latin typeface="+mn-ea"/>
                <a:ea typeface="+mn-ea"/>
              </a:rPr>
              <a:t>OPT</a:t>
            </a:r>
            <a:r>
              <a:rPr lang="zh-CN" altLang="en-US" b="1" dirty="0">
                <a:latin typeface="+mn-ea"/>
                <a:ea typeface="+mn-ea"/>
              </a:rPr>
              <a:t>（</a:t>
            </a:r>
            <a:r>
              <a:rPr lang="en-US" altLang="zh-CN" b="1" dirty="0">
                <a:latin typeface="+mn-ea"/>
                <a:ea typeface="+mn-ea"/>
              </a:rPr>
              <a:t>2022</a:t>
            </a:r>
            <a:r>
              <a:rPr lang="zh-CN" altLang="en-US" b="1" dirty="0">
                <a:latin typeface="+mn-ea"/>
                <a:ea typeface="+mn-ea"/>
              </a:rPr>
              <a:t>）、</a:t>
            </a:r>
            <a:r>
              <a:rPr lang="en-US" altLang="zh-CN" b="1" dirty="0">
                <a:latin typeface="+mn-ea"/>
                <a:ea typeface="+mn-ea"/>
              </a:rPr>
              <a:t>GPT-</a:t>
            </a:r>
            <a:r>
              <a:rPr lang="en-US" altLang="zh-CN" b="1" dirty="0" err="1">
                <a:latin typeface="+mn-ea"/>
                <a:ea typeface="+mn-ea"/>
              </a:rPr>
              <a:t>NeoX</a:t>
            </a:r>
            <a:r>
              <a:rPr lang="zh-CN" altLang="en-US" b="1" dirty="0">
                <a:latin typeface="+mn-ea"/>
                <a:ea typeface="+mn-ea"/>
              </a:rPr>
              <a:t>（</a:t>
            </a:r>
            <a:r>
              <a:rPr lang="en-US" altLang="zh-CN" b="1" dirty="0">
                <a:latin typeface="+mn-ea"/>
                <a:ea typeface="+mn-ea"/>
              </a:rPr>
              <a:t>2022</a:t>
            </a:r>
            <a:r>
              <a:rPr lang="zh-CN" altLang="en-US" b="1" dirty="0">
                <a:latin typeface="+mn-ea"/>
                <a:ea typeface="+mn-ea"/>
              </a:rPr>
              <a:t>）、</a:t>
            </a:r>
            <a:r>
              <a:rPr lang="en-US" altLang="zh-CN" b="1" dirty="0">
                <a:latin typeface="+mn-ea"/>
                <a:ea typeface="+mn-ea"/>
              </a:rPr>
              <a:t> BLOOM</a:t>
            </a:r>
            <a:r>
              <a:rPr lang="zh-CN" altLang="en-US" b="1" dirty="0">
                <a:latin typeface="+mn-ea"/>
                <a:ea typeface="+mn-ea"/>
              </a:rPr>
              <a:t>（</a:t>
            </a:r>
            <a:r>
              <a:rPr lang="en-US" altLang="zh-CN" b="1" dirty="0">
                <a:latin typeface="+mn-ea"/>
                <a:ea typeface="+mn-ea"/>
              </a:rPr>
              <a:t>2022</a:t>
            </a:r>
            <a:r>
              <a:rPr lang="zh-CN" altLang="en-US" b="1" dirty="0">
                <a:latin typeface="+mn-ea"/>
                <a:ea typeface="+mn-ea"/>
              </a:rPr>
              <a:t>）</a:t>
            </a:r>
            <a:endParaRPr lang="en-US" altLang="zh-CN" b="1" dirty="0">
              <a:latin typeface="+mn-ea"/>
              <a:ea typeface="+mn-ea"/>
            </a:endParaRPr>
          </a:p>
          <a:p>
            <a:pPr>
              <a:lnSpc>
                <a:spcPct val="130000"/>
              </a:lnSpc>
            </a:pPr>
            <a:endParaRPr lang="en-US" altLang="zh-CN" b="1" dirty="0">
              <a:latin typeface="+mn-ea"/>
              <a:ea typeface="+mn-ea"/>
            </a:endParaRPr>
          </a:p>
          <a:p>
            <a:pPr lvl="1">
              <a:lnSpc>
                <a:spcPct val="130000"/>
              </a:lnSpc>
            </a:pPr>
            <a:endParaRPr lang="en-US" altLang="zh-CN" b="1" dirty="0">
              <a:latin typeface="+mn-ea"/>
              <a:ea typeface="+mn-ea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65A6582-BD12-1CEA-602B-68F95A74A4F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936" b="21352"/>
          <a:stretch/>
        </p:blipFill>
        <p:spPr>
          <a:xfrm>
            <a:off x="7280031" y="2140270"/>
            <a:ext cx="5042343" cy="2499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8942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sz="3600" b="1"/>
              <a:t>开启大语言模型时代</a:t>
            </a:r>
            <a:endParaRPr lang="en-US" sz="3600" b="1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484C928-22CB-C6D9-85EB-D0D37FC36B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1336" y="1582057"/>
            <a:ext cx="9949978" cy="4730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7246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sz="3600" b="1"/>
              <a:t>开启大语言模型时代</a:t>
            </a:r>
            <a:endParaRPr lang="en-US" sz="3600" b="1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2501A01-9F3F-3144-5547-BCD80923CE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9851" y="663627"/>
            <a:ext cx="7572375" cy="590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9539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sz="3600" b="1"/>
              <a:t>开启大语言模型时代</a:t>
            </a:r>
            <a:endParaRPr lang="en-US" sz="3600" b="1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EAA25D9-440F-358D-34C0-DF70CD876CAF}"/>
              </a:ext>
            </a:extLst>
          </p:cNvPr>
          <p:cNvSpPr txBox="1"/>
          <p:nvPr/>
        </p:nvSpPr>
        <p:spPr>
          <a:xfrm>
            <a:off x="599607" y="1079293"/>
            <a:ext cx="52165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/>
              <a:t>拥抱大语言模型时代，动手学就完事了</a:t>
            </a:r>
            <a:r>
              <a:rPr lang="en-US" altLang="zh-CN" sz="2000" b="1" dirty="0"/>
              <a:t>!</a:t>
            </a:r>
            <a:endParaRPr lang="zh-CN" altLang="en-US" sz="2000" b="1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1DF9CCB-3176-98A2-73FE-6E7F464514DE}"/>
              </a:ext>
            </a:extLst>
          </p:cNvPr>
          <p:cNvSpPr txBox="1"/>
          <p:nvPr/>
        </p:nvSpPr>
        <p:spPr>
          <a:xfrm>
            <a:off x="1668905" y="1828116"/>
            <a:ext cx="1061303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>
              <a:solidFill>
                <a:srgbClr val="954F72"/>
              </a:solidFill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US" altLang="zh-CN" sz="2000">
                <a:solidFill>
                  <a:schemeClr val="accent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https://github.com/HqWu-HITCS/Awesome-Chinese-LLM</a:t>
            </a:r>
            <a:endParaRPr lang="zh-CN" altLang="en-US" sz="2000">
              <a:solidFill>
                <a:schemeClr val="accent1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06F257E-9AE3-BCC5-DC03-249BD9D1092D}"/>
              </a:ext>
            </a:extLst>
          </p:cNvPr>
          <p:cNvSpPr txBox="1"/>
          <p:nvPr/>
        </p:nvSpPr>
        <p:spPr>
          <a:xfrm>
            <a:off x="599607" y="1646078"/>
            <a:ext cx="67305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/>
              <a:t>模型资料</a:t>
            </a:r>
            <a:r>
              <a:rPr lang="en-US" altLang="zh-CN" sz="2000" b="1" dirty="0"/>
              <a:t>:</a:t>
            </a:r>
            <a:r>
              <a:rPr lang="en-US" altLang="zh-CN" sz="2000" dirty="0">
                <a:solidFill>
                  <a:schemeClr val="accent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https://github.com/Hannibal046/Awesome-LLM</a:t>
            </a:r>
            <a:endParaRPr lang="zh-CN" altLang="en-US" sz="2000" dirty="0">
              <a:solidFill>
                <a:schemeClr val="accent1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B625E4B-8222-E562-C6B2-ECF67AEDBB7A}"/>
              </a:ext>
            </a:extLst>
          </p:cNvPr>
          <p:cNvSpPr txBox="1"/>
          <p:nvPr/>
        </p:nvSpPr>
        <p:spPr>
          <a:xfrm>
            <a:off x="599607" y="2487402"/>
            <a:ext cx="8357016" cy="14296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/>
              <a:t>训练微调以及推理常用库</a:t>
            </a:r>
            <a:r>
              <a:rPr lang="en-US" altLang="zh-CN" sz="2000"/>
              <a:t>:</a:t>
            </a:r>
            <a:r>
              <a:rPr lang="en-US" altLang="zh-CN" sz="2000">
                <a:hlinkClick r:id="rId5"/>
              </a:rPr>
              <a:t>https://github.com/huggingface/transformers</a:t>
            </a:r>
            <a:endParaRPr lang="en-US" altLang="zh-CN" sz="2000"/>
          </a:p>
          <a:p>
            <a:pPr>
              <a:lnSpc>
                <a:spcPct val="150000"/>
              </a:lnSpc>
            </a:pPr>
            <a:r>
              <a:rPr lang="en-US" altLang="zh-CN" sz="2000"/>
              <a:t>	                                  </a:t>
            </a:r>
            <a:r>
              <a:rPr lang="en-US" altLang="zh-CN" sz="2000">
                <a:hlinkClick r:id="rId6"/>
              </a:rPr>
              <a:t>https://github.com/hiyouga/LLaMA-Factory</a:t>
            </a:r>
            <a:endParaRPr lang="en-US" altLang="zh-CN" sz="2000"/>
          </a:p>
          <a:p>
            <a:pPr>
              <a:lnSpc>
                <a:spcPct val="150000"/>
              </a:lnSpc>
            </a:pPr>
            <a:r>
              <a:rPr lang="en-US" altLang="zh-CN" sz="2000"/>
              <a:t>                                                  </a:t>
            </a:r>
            <a:r>
              <a:rPr lang="en-US" altLang="zh-CN" sz="2000">
                <a:hlinkClick r:id="rId7"/>
              </a:rPr>
              <a:t>https://github.com/yangjianxin1/Firefly</a:t>
            </a:r>
            <a:endParaRPr lang="zh-CN" altLang="en-US" sz="200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E467529-BE8A-A98E-BB3F-A4E859323223}"/>
              </a:ext>
            </a:extLst>
          </p:cNvPr>
          <p:cNvSpPr txBox="1"/>
          <p:nvPr/>
        </p:nvSpPr>
        <p:spPr>
          <a:xfrm>
            <a:off x="599607" y="3843287"/>
            <a:ext cx="8357016" cy="967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/>
              <a:t>开源模型社区</a:t>
            </a:r>
            <a:r>
              <a:rPr lang="en-US" altLang="zh-CN" sz="2000"/>
              <a:t>: </a:t>
            </a:r>
            <a:r>
              <a:rPr lang="en-US" altLang="zh-CN" sz="2000">
                <a:solidFill>
                  <a:srgbClr val="0070C0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https://huggingface.co</a:t>
            </a:r>
            <a:endParaRPr lang="en-US" altLang="zh-CN" sz="2000">
              <a:solidFill>
                <a:srgbClr val="0070C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2000">
                <a:solidFill>
                  <a:schemeClr val="accent1"/>
                </a:solidFill>
              </a:rPr>
              <a:t>                             </a:t>
            </a:r>
            <a:r>
              <a:rPr lang="en-US" altLang="zh-CN" sz="2000">
                <a:solidFill>
                  <a:schemeClr val="accent1"/>
                </a:solidFill>
                <a:hlinkClick r:id="rId9"/>
              </a:rPr>
              <a:t>https://www.modelscope.cn/home</a:t>
            </a:r>
            <a:endParaRPr lang="en-US" altLang="zh-CN" sz="2000">
              <a:solidFill>
                <a:schemeClr val="accent1"/>
              </a:solidFill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71102689-0E57-D256-3D42-4A97F8077C6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0551" y="3997946"/>
            <a:ext cx="5411449" cy="2863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1050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8312EF62-396B-6835-D572-EF6DB93A60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6176" y="1699168"/>
            <a:ext cx="8959649" cy="3787233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69297B6F-EDE6-9921-CA9F-7D89B3A471CE}"/>
              </a:ext>
            </a:extLst>
          </p:cNvPr>
          <p:cNvSpPr txBox="1"/>
          <p:nvPr/>
        </p:nvSpPr>
        <p:spPr>
          <a:xfrm>
            <a:off x="1634170" y="6516559"/>
            <a:ext cx="84168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sz="1200" dirty="0" err="1">
                <a:solidFill>
                  <a:srgbClr val="222222"/>
                </a:solidFill>
                <a:latin typeface="Arial" panose="020B0604020202020204" pitchFamily="34" charset="0"/>
              </a:rPr>
              <a:t>OpenAI</a:t>
            </a:r>
            <a:r>
              <a:rPr lang="en" altLang="zh-CN" sz="1200" dirty="0">
                <a:solidFill>
                  <a:srgbClr val="222222"/>
                </a:solidFill>
                <a:latin typeface="Arial" panose="020B0604020202020204" pitchFamily="34" charset="0"/>
              </a:rPr>
              <a:t>. "Scaling laws for neural language models." </a:t>
            </a:r>
            <a:r>
              <a:rPr lang="en" altLang="zh-CN" sz="1200" i="1" dirty="0">
                <a:solidFill>
                  <a:srgbClr val="222222"/>
                </a:solidFill>
                <a:latin typeface="Arial" panose="020B0604020202020204" pitchFamily="34" charset="0"/>
              </a:rPr>
              <a:t>arXiv preprint arXiv:2001.08361</a:t>
            </a:r>
            <a:r>
              <a:rPr lang="en" altLang="zh-CN" sz="1200" dirty="0">
                <a:solidFill>
                  <a:srgbClr val="222222"/>
                </a:solidFill>
                <a:latin typeface="Arial" panose="020B0604020202020204" pitchFamily="34" charset="0"/>
              </a:rPr>
              <a:t> (2020).</a:t>
            </a:r>
            <a:endParaRPr lang="zh-CN" altLang="en-US" sz="12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FB812B2-6357-E12F-DE9E-F85F91F0C447}"/>
              </a:ext>
            </a:extLst>
          </p:cNvPr>
          <p:cNvSpPr txBox="1"/>
          <p:nvPr/>
        </p:nvSpPr>
        <p:spPr>
          <a:xfrm>
            <a:off x="1844400" y="738433"/>
            <a:ext cx="76806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121212"/>
                </a:solidFill>
                <a:latin typeface="+mn-ea"/>
              </a:rPr>
              <a:t>语言模型的性能与</a:t>
            </a:r>
            <a:r>
              <a:rPr lang="zh-CN" altLang="en-US" dirty="0">
                <a:solidFill>
                  <a:srgbClr val="FF0000"/>
                </a:solidFill>
                <a:latin typeface="+mn-ea"/>
              </a:rPr>
              <a:t>模型参数量</a:t>
            </a:r>
            <a:r>
              <a:rPr lang="zh-CN" altLang="en-US" dirty="0">
                <a:solidFill>
                  <a:srgbClr val="121212"/>
                </a:solidFill>
                <a:latin typeface="+mn-ea"/>
              </a:rPr>
              <a:t>、</a:t>
            </a:r>
            <a:r>
              <a:rPr lang="zh-CN" altLang="en-US" dirty="0">
                <a:solidFill>
                  <a:srgbClr val="FF0000"/>
                </a:solidFill>
                <a:latin typeface="+mn-ea"/>
              </a:rPr>
              <a:t>数据规模</a:t>
            </a:r>
            <a:r>
              <a:rPr lang="zh-CN" altLang="en-US" dirty="0">
                <a:solidFill>
                  <a:srgbClr val="121212"/>
                </a:solidFill>
                <a:latin typeface="+mn-ea"/>
              </a:rPr>
              <a:t>和</a:t>
            </a:r>
            <a:r>
              <a:rPr lang="zh-CN" altLang="en-US" dirty="0">
                <a:solidFill>
                  <a:srgbClr val="FF0000"/>
                </a:solidFill>
                <a:latin typeface="+mn-ea"/>
              </a:rPr>
              <a:t>训练吞吐量</a:t>
            </a:r>
            <a:r>
              <a:rPr lang="zh-CN" altLang="en-US" dirty="0">
                <a:solidFill>
                  <a:srgbClr val="121212"/>
                </a:solidFill>
                <a:latin typeface="+mn-ea"/>
              </a:rPr>
              <a:t>存在简单的幂律关系（</a:t>
            </a:r>
            <a:r>
              <a:rPr lang="en-US" altLang="zh-CN" dirty="0">
                <a:solidFill>
                  <a:srgbClr val="FF0000"/>
                </a:solidFill>
                <a:latin typeface="+mn-ea"/>
              </a:rPr>
              <a:t>Scaling</a:t>
            </a:r>
            <a:r>
              <a:rPr lang="zh-CN" altLang="en-US" dirty="0">
                <a:solidFill>
                  <a:srgbClr val="FF0000"/>
                </a:solidFill>
                <a:latin typeface="+mn-ea"/>
              </a:rPr>
              <a:t> </a:t>
            </a:r>
            <a:r>
              <a:rPr lang="en-US" altLang="zh-CN" dirty="0">
                <a:solidFill>
                  <a:srgbClr val="FF0000"/>
                </a:solidFill>
                <a:latin typeface="+mn-ea"/>
              </a:rPr>
              <a:t>Law</a:t>
            </a:r>
            <a:r>
              <a:rPr lang="zh-CN" altLang="en-US" dirty="0">
                <a:solidFill>
                  <a:srgbClr val="121212"/>
                </a:solidFill>
                <a:latin typeface="+mn-ea"/>
              </a:rPr>
              <a:t>）</a:t>
            </a:r>
            <a:endParaRPr lang="zh-CN" altLang="en-US" dirty="0">
              <a:latin typeface="+mn-ea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62E497D-29E1-1E39-E928-70BF62E371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1" y="5647122"/>
            <a:ext cx="6419719" cy="753678"/>
          </a:xfrm>
          <a:prstGeom prst="rect">
            <a:avLst/>
          </a:prstGeom>
        </p:spPr>
      </p:pic>
      <p:sp>
        <p:nvSpPr>
          <p:cNvPr id="8" name="object 2">
            <a:extLst>
              <a:ext uri="{FF2B5EF4-FFF2-40B4-BE49-F238E27FC236}">
                <a16:creationId xmlns:a16="http://schemas.microsoft.com/office/drawing/2014/main" id="{84A8A475-4CCE-DD74-D46F-537EDCE530B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20214" y="75045"/>
            <a:ext cx="7205762" cy="3452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zh-CN" altLang="en-US" dirty="0">
                <a:latin typeface="+mj-ea"/>
              </a:rPr>
              <a:t>大语言模型的规模定律</a:t>
            </a:r>
            <a:endParaRPr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6459543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20214" y="75045"/>
            <a:ext cx="7205762" cy="3452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zh-CN" altLang="en-US" dirty="0">
                <a:latin typeface="+mj-ea"/>
                <a:cs typeface="Arial Hebrew" charset="-79"/>
              </a:rPr>
              <a:t>大语言模型的涌现能力</a:t>
            </a:r>
            <a:endParaRPr dirty="0">
              <a:latin typeface="+mj-ea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28F58A3-9DE4-0720-0F96-7A82DC8D580A}"/>
              </a:ext>
            </a:extLst>
          </p:cNvPr>
          <p:cNvSpPr txBox="1"/>
          <p:nvPr/>
        </p:nvSpPr>
        <p:spPr>
          <a:xfrm>
            <a:off x="1636390" y="6513262"/>
            <a:ext cx="674561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sz="1200" dirty="0">
                <a:solidFill>
                  <a:srgbClr val="222222"/>
                </a:solidFill>
                <a:latin typeface="Arial" panose="020B0604020202020204" pitchFamily="34" charset="0"/>
              </a:rPr>
              <a:t>Google. "Emergent abilities of large language models." </a:t>
            </a:r>
            <a:r>
              <a:rPr lang="en" altLang="zh-CN" sz="1200" i="1" dirty="0">
                <a:solidFill>
                  <a:srgbClr val="222222"/>
                </a:solidFill>
                <a:latin typeface="Arial" panose="020B0604020202020204" pitchFamily="34" charset="0"/>
              </a:rPr>
              <a:t>arXiv preprint arXiv:2206.07682</a:t>
            </a:r>
            <a:r>
              <a:rPr lang="en" altLang="zh-CN" sz="1200" dirty="0">
                <a:solidFill>
                  <a:srgbClr val="222222"/>
                </a:solidFill>
                <a:latin typeface="Arial" panose="020B0604020202020204" pitchFamily="34" charset="0"/>
              </a:rPr>
              <a:t> (2022).</a:t>
            </a:r>
            <a:endParaRPr lang="zh-CN" altLang="en-US" sz="12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56D0480-81EC-0485-F40E-4944FBB8CBD3}"/>
              </a:ext>
            </a:extLst>
          </p:cNvPr>
          <p:cNvSpPr txBox="1"/>
          <p:nvPr/>
        </p:nvSpPr>
        <p:spPr>
          <a:xfrm>
            <a:off x="2209800" y="705550"/>
            <a:ext cx="73152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121212"/>
                </a:solidFill>
                <a:latin typeface="+mn-ea"/>
              </a:rPr>
              <a:t>不同模型在多种任务上，</a:t>
            </a:r>
            <a:r>
              <a:rPr lang="zh-CN" altLang="en-US" dirty="0">
                <a:solidFill>
                  <a:srgbClr val="FF0000"/>
                </a:solidFill>
                <a:latin typeface="+mn-ea"/>
              </a:rPr>
              <a:t>准确性和模型大小</a:t>
            </a:r>
            <a:r>
              <a:rPr lang="zh-CN" altLang="en-US" dirty="0">
                <a:solidFill>
                  <a:srgbClr val="121212"/>
                </a:solidFill>
                <a:latin typeface="+mn-ea"/>
              </a:rPr>
              <a:t>都呈现</a:t>
            </a:r>
            <a:r>
              <a:rPr lang="zh-CN" altLang="en-US" dirty="0">
                <a:solidFill>
                  <a:srgbClr val="FF0000"/>
                </a:solidFill>
                <a:latin typeface="+mn-ea"/>
              </a:rPr>
              <a:t>相变</a:t>
            </a:r>
            <a:r>
              <a:rPr lang="zh-CN" altLang="en-US" dirty="0">
                <a:solidFill>
                  <a:srgbClr val="121212"/>
                </a:solidFill>
                <a:latin typeface="+mn-ea"/>
              </a:rPr>
              <a:t>。语言模型足够大就会</a:t>
            </a:r>
            <a:r>
              <a:rPr lang="zh-CN" altLang="en-US" dirty="0">
                <a:solidFill>
                  <a:srgbClr val="FF0000"/>
                </a:solidFill>
                <a:latin typeface="+mn-ea"/>
              </a:rPr>
              <a:t>涌现</a:t>
            </a:r>
            <a:r>
              <a:rPr lang="zh-CN" altLang="en-US" dirty="0">
                <a:solidFill>
                  <a:srgbClr val="121212"/>
                </a:solidFill>
                <a:latin typeface="+mn-ea"/>
              </a:rPr>
              <a:t>出新能力。</a:t>
            </a:r>
            <a:endParaRPr lang="zh-CN" altLang="en-US" dirty="0">
              <a:latin typeface="+mn-ea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5EAC033-5035-FE7A-D788-1032345D6A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3577" y="1617815"/>
            <a:ext cx="8084846" cy="4713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4764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20214" y="75045"/>
            <a:ext cx="7205762" cy="3452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zh-CN" altLang="en-US" dirty="0">
                <a:latin typeface="+mj-ea"/>
                <a:cs typeface="Arial Hebrew" charset="-79"/>
              </a:rPr>
              <a:t>大语言模型的涌现能力</a:t>
            </a:r>
            <a:endParaRPr dirty="0">
              <a:latin typeface="+mj-ea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35FEBFA-E400-412A-7ECF-C2B232F78805}"/>
              </a:ext>
            </a:extLst>
          </p:cNvPr>
          <p:cNvSpPr txBox="1"/>
          <p:nvPr/>
        </p:nvSpPr>
        <p:spPr>
          <a:xfrm>
            <a:off x="1554126" y="6321292"/>
            <a:ext cx="850427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sz="1200" dirty="0">
                <a:solidFill>
                  <a:srgbClr val="222222"/>
                </a:solidFill>
                <a:latin typeface="Arial" panose="020B0604020202020204" pitchFamily="34" charset="0"/>
              </a:rPr>
              <a:t>Google, "Beyond the imitation game: Quantifying and extrapolating the capabilities of language models." arXiv preprint arXiv:2206.04615 (2022).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7893832-ACDC-5111-E7EB-E3C19E38CB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4125" y="2362201"/>
            <a:ext cx="9083750" cy="3027917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54542EE6-D924-33C3-B702-D44FFD5C397F}"/>
              </a:ext>
            </a:extLst>
          </p:cNvPr>
          <p:cNvSpPr txBox="1"/>
          <p:nvPr/>
        </p:nvSpPr>
        <p:spPr>
          <a:xfrm>
            <a:off x="1775029" y="1385287"/>
            <a:ext cx="80624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121212"/>
                </a:solidFill>
                <a:latin typeface="+mn-ea"/>
              </a:rPr>
              <a:t>大模型在由</a:t>
            </a:r>
            <a:r>
              <a:rPr lang="zh-CN" altLang="en-US" dirty="0">
                <a:solidFill>
                  <a:srgbClr val="FF0000"/>
                </a:solidFill>
                <a:latin typeface="+mn-ea"/>
              </a:rPr>
              <a:t>多步骤构成</a:t>
            </a:r>
            <a:r>
              <a:rPr lang="zh-CN" altLang="en-US" dirty="0">
                <a:solidFill>
                  <a:srgbClr val="121212"/>
                </a:solidFill>
                <a:latin typeface="+mn-ea"/>
              </a:rPr>
              <a:t>需要多步</a:t>
            </a:r>
            <a:r>
              <a:rPr lang="zh-CN" altLang="en-US" dirty="0">
                <a:solidFill>
                  <a:srgbClr val="FF0000"/>
                </a:solidFill>
                <a:latin typeface="+mn-ea"/>
              </a:rPr>
              <a:t>逻辑推理</a:t>
            </a:r>
            <a:r>
              <a:rPr lang="zh-CN" altLang="en-US" dirty="0">
                <a:solidFill>
                  <a:srgbClr val="121212"/>
                </a:solidFill>
                <a:latin typeface="+mn-ea"/>
              </a:rPr>
              <a:t>能力的任务中容易表现出涌现能力。</a:t>
            </a:r>
            <a:endParaRPr lang="en-US" altLang="zh-CN" dirty="0">
              <a:solidFill>
                <a:srgbClr val="121212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2331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2D27292-6C0D-BC0B-102B-4F88AB74F5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76200"/>
            <a:ext cx="7205762" cy="369332"/>
          </a:xfrm>
        </p:spPr>
        <p:txBody>
          <a:bodyPr/>
          <a:lstStyle/>
          <a:p>
            <a:r>
              <a:rPr kumimoji="1" lang="zh-CN" altLang="en-US" dirty="0"/>
              <a:t>涌现能力只是用的指标不对！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F986F98-7647-CF95-9B84-1D1D036F3D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2061" y="723900"/>
            <a:ext cx="8907878" cy="541020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F263D221-3786-B4FD-67F6-4535252142C2}"/>
              </a:ext>
            </a:extLst>
          </p:cNvPr>
          <p:cNvSpPr txBox="1"/>
          <p:nvPr/>
        </p:nvSpPr>
        <p:spPr>
          <a:xfrm>
            <a:off x="1618616" y="6475494"/>
            <a:ext cx="85042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sz="1200" dirty="0">
                <a:solidFill>
                  <a:srgbClr val="222222"/>
                </a:solidFill>
                <a:latin typeface="Arial" panose="020B0604020202020204" pitchFamily="34" charset="0"/>
              </a:rPr>
              <a:t>Stanford</a:t>
            </a:r>
            <a:r>
              <a:rPr lang="zh-CN" altLang="en-US" sz="1200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en-US" altLang="zh-CN" sz="1200" dirty="0">
                <a:solidFill>
                  <a:srgbClr val="222222"/>
                </a:solidFill>
                <a:latin typeface="Arial" panose="020B0604020202020204" pitchFamily="34" charset="0"/>
              </a:rPr>
              <a:t>U.</a:t>
            </a:r>
            <a:r>
              <a:rPr lang="en" altLang="zh-CN" sz="1200" dirty="0">
                <a:solidFill>
                  <a:srgbClr val="222222"/>
                </a:solidFill>
                <a:latin typeface="Arial" panose="020B0604020202020204" pitchFamily="34" charset="0"/>
              </a:rPr>
              <a:t>, “Are Emergent Abilities of Large Language Models a</a:t>
            </a:r>
            <a:r>
              <a:rPr lang="zh-CN" altLang="en-US" sz="1200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en" altLang="zh-CN" sz="1200" dirty="0">
                <a:solidFill>
                  <a:srgbClr val="222222"/>
                </a:solidFill>
                <a:latin typeface="Arial" panose="020B0604020202020204" pitchFamily="34" charset="0"/>
              </a:rPr>
              <a:t>Mirage?”</a:t>
            </a:r>
            <a:r>
              <a:rPr lang="zh-CN" altLang="en-US" sz="1200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en-US" altLang="zh-CN" sz="1200" dirty="0">
                <a:solidFill>
                  <a:srgbClr val="222222"/>
                </a:solidFill>
                <a:latin typeface="Arial" panose="020B0604020202020204" pitchFamily="34" charset="0"/>
              </a:rPr>
              <a:t>2023.</a:t>
            </a:r>
            <a:endParaRPr lang="en" altLang="zh-CN" sz="1200" dirty="0">
              <a:solidFill>
                <a:srgbClr val="222222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84211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B3ACC3-8CAC-4587-B6C6-140E93DCB1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9510"/>
            <a:ext cx="9906000" cy="685793"/>
          </a:xfrm>
          <a:prstGeom prst="rect">
            <a:avLst/>
          </a:prstGeom>
        </p:spPr>
        <p:txBody>
          <a:bodyPr/>
          <a:lstStyle/>
          <a:p>
            <a:r>
              <a:rPr lang="en-US" altLang="zh-CN" sz="2700" b="1" dirty="0" err="1"/>
              <a:t>OpenAI</a:t>
            </a:r>
            <a:r>
              <a:rPr lang="en-US" altLang="zh-CN" sz="2700" b="1" dirty="0"/>
              <a:t> GPT: Generative Pre-Training</a:t>
            </a:r>
            <a:endParaRPr lang="zh-CN" altLang="en-US" sz="2700" b="1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134AA8A-7D97-4149-B42E-27A99B2356D6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09602" y="5768789"/>
            <a:ext cx="10896591" cy="555812"/>
          </a:xfrm>
        </p:spPr>
        <p:txBody>
          <a:bodyPr/>
          <a:lstStyle/>
          <a:p>
            <a:r>
              <a:rPr lang="en-US" altLang="zh-CN" dirty="0"/>
              <a:t>Radford A, Narasimhan K, </a:t>
            </a:r>
            <a:r>
              <a:rPr lang="en-US" altLang="zh-CN" dirty="0" err="1"/>
              <a:t>Salimans</a:t>
            </a:r>
            <a:r>
              <a:rPr lang="en-US" altLang="zh-CN" dirty="0"/>
              <a:t> T, et al. Improving language understanding by generative pre-training. 2018.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595B784-0FC2-4A1E-A787-911042186D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4823" y="934439"/>
            <a:ext cx="7565519" cy="311310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7D22A77-1961-4929-8A01-B05762C107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276" y="4138294"/>
            <a:ext cx="4352346" cy="6012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5F1F9EF9-9289-4F2E-8B74-ACDBC3F0D6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5074" y="4213073"/>
            <a:ext cx="5761119" cy="1264877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351929EE-7833-40C6-A0B9-DFCC6E118C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302" y="4845512"/>
            <a:ext cx="2121134" cy="31753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FDB8D6F-0A4D-A06B-A1DE-C6E00C5B9F31}"/>
              </a:ext>
            </a:extLst>
          </p:cNvPr>
          <p:cNvSpPr txBox="1"/>
          <p:nvPr/>
        </p:nvSpPr>
        <p:spPr>
          <a:xfrm>
            <a:off x="127048" y="745303"/>
            <a:ext cx="389777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主要贡献：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dirty="0"/>
              <a:t>将无监督预训练与有监督微调相结合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dirty="0"/>
              <a:t>证明了生成式预训练模型也可以适应多种下游任务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dirty="0"/>
              <a:t>在多个 </a:t>
            </a:r>
            <a:r>
              <a:rPr lang="en" altLang="zh-CN" dirty="0"/>
              <a:t>NLP </a:t>
            </a:r>
            <a:r>
              <a:rPr lang="zh-CN" altLang="en-US" dirty="0"/>
              <a:t>任务上取得突破性进展：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自然语言推理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情感分析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问答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机器翻译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664354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FE3F41-6256-4D12-07BC-B8D51E7A53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8B57AE-40F5-3106-32BC-F75BEEBB7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6313" y="659296"/>
            <a:ext cx="7205762" cy="369332"/>
          </a:xfrm>
        </p:spPr>
        <p:txBody>
          <a:bodyPr/>
          <a:lstStyle/>
          <a:p>
            <a:r>
              <a:rPr kumimoji="1" lang="zh-CN" altLang="en-US" sz="2800" dirty="0">
                <a:solidFill>
                  <a:srgbClr val="FF0000"/>
                </a:solidFill>
              </a:rPr>
              <a:t>更准确的说法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4AA4842-4556-B542-2988-48BEDAE279FA}"/>
              </a:ext>
            </a:extLst>
          </p:cNvPr>
          <p:cNvSpPr txBox="1"/>
          <p:nvPr/>
        </p:nvSpPr>
        <p:spPr>
          <a:xfrm>
            <a:off x="1183825" y="3590443"/>
            <a:ext cx="98243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800" kern="0" dirty="0">
                <a:effectLst/>
                <a:latin typeface="+mn-ea"/>
                <a:cs typeface="宋体" panose="02010600030101010101" pitchFamily="2" charset="-122"/>
              </a:rPr>
              <a:t>大模型确实具有一些小模型不具备的能力，但这些能力的出现可能是通过连续的、渐进的方式实现的</a:t>
            </a:r>
            <a:r>
              <a:rPr lang="zh-CN" altLang="en-US" sz="2800" kern="0" dirty="0">
                <a:effectLst/>
                <a:latin typeface="+mn-ea"/>
                <a:cs typeface="宋体" panose="02010600030101010101" pitchFamily="2" charset="-122"/>
              </a:rPr>
              <a:t>！</a:t>
            </a:r>
            <a:r>
              <a:rPr lang="zh-CN" altLang="zh-CN" sz="2800" dirty="0">
                <a:effectLst/>
                <a:latin typeface="+mn-ea"/>
              </a:rPr>
              <a:t> </a:t>
            </a:r>
            <a:endParaRPr kumimoji="1" lang="zh-CN" altLang="en-US" sz="2800" dirty="0">
              <a:latin typeface="+mn-ea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E9615F5-4FD5-B3BD-CE07-216A99CC57C0}"/>
              </a:ext>
            </a:extLst>
          </p:cNvPr>
          <p:cNvSpPr txBox="1"/>
          <p:nvPr/>
        </p:nvSpPr>
        <p:spPr>
          <a:xfrm>
            <a:off x="1146313" y="1836397"/>
            <a:ext cx="87199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800" kern="0" dirty="0">
                <a:effectLst/>
                <a:latin typeface="+mn-ea"/>
                <a:cs typeface="宋体" panose="02010600030101010101" pitchFamily="2" charset="-122"/>
              </a:rPr>
              <a:t>所谓的</a:t>
            </a:r>
            <a:r>
              <a:rPr lang="en-US" altLang="zh-CN" sz="2800" kern="0" dirty="0">
                <a:effectLst/>
                <a:latin typeface="+mn-ea"/>
                <a:cs typeface="宋体" panose="02010600030101010101" pitchFamily="2" charset="-122"/>
              </a:rPr>
              <a:t>"</a:t>
            </a:r>
            <a:r>
              <a:rPr lang="zh-CN" altLang="zh-CN" sz="2800" kern="0" dirty="0">
                <a:effectLst/>
                <a:latin typeface="+mn-ea"/>
                <a:cs typeface="宋体" panose="02010600030101010101" pitchFamily="2" charset="-122"/>
              </a:rPr>
              <a:t>突然涌现</a:t>
            </a:r>
            <a:r>
              <a:rPr lang="en-US" altLang="zh-CN" sz="2800" kern="0" dirty="0">
                <a:effectLst/>
                <a:latin typeface="+mn-ea"/>
                <a:cs typeface="宋体" panose="02010600030101010101" pitchFamily="2" charset="-122"/>
              </a:rPr>
              <a:t>"</a:t>
            </a:r>
            <a:r>
              <a:rPr lang="zh-CN" altLang="zh-CN" sz="2800" kern="0" dirty="0">
                <a:effectLst/>
                <a:latin typeface="+mn-ea"/>
                <a:cs typeface="宋体" panose="02010600030101010101" pitchFamily="2" charset="-122"/>
              </a:rPr>
              <a:t>很可能只是度量方式带来的视觉效果，模型能力的提升实际上是连续的、渐进的</a:t>
            </a:r>
            <a:r>
              <a:rPr lang="zh-CN" altLang="zh-CN" sz="2800" dirty="0">
                <a:effectLst/>
                <a:latin typeface="+mn-ea"/>
              </a:rPr>
              <a:t> </a:t>
            </a:r>
            <a:endParaRPr kumimoji="1" lang="zh-CN" altLang="en-US" sz="28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785236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20214" y="75045"/>
            <a:ext cx="7205762" cy="3452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zh-CN" altLang="en-US" dirty="0">
                <a:latin typeface="+mj-ea"/>
              </a:rPr>
              <a:t>双向编码器表示模型 </a:t>
            </a:r>
            <a:r>
              <a:rPr lang="en-US" altLang="zh-CN" dirty="0">
                <a:latin typeface="+mj-ea"/>
              </a:rPr>
              <a:t>GPT-2</a:t>
            </a:r>
            <a:endParaRPr dirty="0">
              <a:latin typeface="+mj-ea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922AC18-8016-8C03-34E3-7EDF750727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8218" y="2644966"/>
            <a:ext cx="7353782" cy="1389548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6B421A25-357B-B192-07E2-1DC65476C1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2547" y="4527004"/>
            <a:ext cx="7199453" cy="2107734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13739A67-1578-798D-0009-06EFD2B75159}"/>
              </a:ext>
            </a:extLst>
          </p:cNvPr>
          <p:cNvSpPr txBox="1"/>
          <p:nvPr/>
        </p:nvSpPr>
        <p:spPr>
          <a:xfrm>
            <a:off x="787589" y="845636"/>
            <a:ext cx="4884006" cy="12388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" altLang="zh-CN" b="0" i="0" dirty="0">
                <a:solidFill>
                  <a:srgbClr val="404040"/>
                </a:solidFill>
                <a:effectLst/>
                <a:latin typeface="Inter"/>
              </a:rPr>
              <a:t>OpenAI </a:t>
            </a:r>
            <a:r>
              <a:rPr lang="zh-CN" altLang="en-US" b="0" i="0" dirty="0">
                <a:solidFill>
                  <a:srgbClr val="404040"/>
                </a:solidFill>
                <a:effectLst/>
                <a:latin typeface="Inter"/>
              </a:rPr>
              <a:t>于</a:t>
            </a:r>
            <a:r>
              <a:rPr lang="en-US" altLang="zh-CN" b="0" i="0" dirty="0">
                <a:solidFill>
                  <a:srgbClr val="404040"/>
                </a:solidFill>
                <a:effectLst/>
                <a:latin typeface="Inter"/>
              </a:rPr>
              <a:t>2019</a:t>
            </a:r>
            <a:r>
              <a:rPr lang="zh-CN" altLang="en-US" b="0" i="0" dirty="0">
                <a:solidFill>
                  <a:srgbClr val="404040"/>
                </a:solidFill>
                <a:effectLst/>
                <a:latin typeface="Inter"/>
              </a:rPr>
              <a:t>年发布的生成式预训练语言模型，</a:t>
            </a:r>
            <a:r>
              <a:rPr lang="zh-CN" altLang="en-US" b="1" dirty="0">
                <a:solidFill>
                  <a:srgbClr val="404040"/>
                </a:solidFill>
                <a:latin typeface="Inter"/>
              </a:rPr>
              <a:t>仍然采用自回归语言建模</a:t>
            </a:r>
            <a:endParaRPr lang="zh-CN" altLang="en-US" b="0" i="0" dirty="0">
              <a:solidFill>
                <a:srgbClr val="404040"/>
              </a:solidFill>
              <a:effectLst/>
              <a:latin typeface="Inter"/>
            </a:endParaRPr>
          </a:p>
          <a:p>
            <a:pPr algn="l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404040"/>
                </a:solidFill>
                <a:effectLst/>
                <a:latin typeface="Inter"/>
              </a:rPr>
              <a:t>基于 </a:t>
            </a:r>
            <a:r>
              <a:rPr lang="en" altLang="zh-CN" b="1" i="0" dirty="0">
                <a:solidFill>
                  <a:srgbClr val="404040"/>
                </a:solidFill>
                <a:effectLst/>
                <a:latin typeface="Inter"/>
              </a:rPr>
              <a:t>Transformer </a:t>
            </a:r>
            <a:r>
              <a:rPr lang="zh-CN" altLang="en-US" b="1" i="0" dirty="0">
                <a:solidFill>
                  <a:srgbClr val="404040"/>
                </a:solidFill>
                <a:effectLst/>
                <a:latin typeface="Inter"/>
              </a:rPr>
              <a:t>解码器架构</a:t>
            </a:r>
            <a:r>
              <a:rPr lang="zh-CN" altLang="en-US" b="0" i="0" dirty="0">
                <a:solidFill>
                  <a:srgbClr val="404040"/>
                </a:solidFill>
                <a:effectLst/>
                <a:latin typeface="Inter"/>
              </a:rPr>
              <a:t>，参数量达 </a:t>
            </a:r>
            <a:r>
              <a:rPr lang="en-US" altLang="zh-CN" b="1" i="0" dirty="0">
                <a:solidFill>
                  <a:srgbClr val="404040"/>
                </a:solidFill>
                <a:effectLst/>
                <a:latin typeface="Inter"/>
              </a:rPr>
              <a:t>15</a:t>
            </a:r>
            <a:r>
              <a:rPr lang="zh-CN" altLang="en-US" b="1" i="0" dirty="0">
                <a:solidFill>
                  <a:srgbClr val="404040"/>
                </a:solidFill>
                <a:effectLst/>
                <a:latin typeface="Inter"/>
              </a:rPr>
              <a:t>亿</a:t>
            </a:r>
            <a:r>
              <a:rPr lang="zh-CN" altLang="en-US" b="0" i="0" dirty="0">
                <a:solidFill>
                  <a:srgbClr val="404040"/>
                </a:solidFill>
                <a:effectLst/>
                <a:latin typeface="Inter"/>
              </a:rPr>
              <a:t>（最大版本）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CC66090-970A-C399-2A4F-6100F20AD077}"/>
              </a:ext>
            </a:extLst>
          </p:cNvPr>
          <p:cNvSpPr txBox="1"/>
          <p:nvPr/>
        </p:nvSpPr>
        <p:spPr>
          <a:xfrm>
            <a:off x="430193" y="3041689"/>
            <a:ext cx="4408025" cy="19082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</a:pPr>
            <a:r>
              <a:rPr lang="zh-CN" altLang="en-US" b="1" i="0" dirty="0">
                <a:solidFill>
                  <a:srgbClr val="404040"/>
                </a:solidFill>
                <a:effectLst/>
                <a:latin typeface="Inter"/>
              </a:rPr>
              <a:t>核心特点</a:t>
            </a:r>
            <a:endParaRPr lang="zh-CN" altLang="en-US" b="0" i="0" dirty="0">
              <a:solidFill>
                <a:srgbClr val="404040"/>
              </a:solidFill>
              <a:effectLst/>
              <a:latin typeface="Inter"/>
            </a:endParaRPr>
          </a:p>
          <a:p>
            <a:pPr marL="742950" lvl="1" indent="-285750">
              <a:spcBef>
                <a:spcPts val="300"/>
              </a:spcBef>
              <a:buFont typeface="+mj-lt"/>
              <a:buAutoNum type="arabicPeriod"/>
            </a:pPr>
            <a:r>
              <a:rPr lang="zh-CN" altLang="en-US" dirty="0"/>
              <a:t>展现了模型规模带来的性能增益</a:t>
            </a:r>
          </a:p>
          <a:p>
            <a:pPr marL="742950" lvl="1" indent="-285750" algn="l">
              <a:spcBef>
                <a:spcPts val="300"/>
              </a:spcBef>
              <a:buFont typeface="+mj-lt"/>
              <a:buAutoNum type="arabicPeriod"/>
            </a:pPr>
            <a:r>
              <a:rPr lang="zh-CN" altLang="en-US" b="1" i="0" dirty="0">
                <a:solidFill>
                  <a:srgbClr val="404040"/>
                </a:solidFill>
                <a:effectLst/>
                <a:latin typeface="Inter"/>
              </a:rPr>
              <a:t>多任务能力</a:t>
            </a:r>
            <a:r>
              <a:rPr lang="zh-CN" altLang="en-US" b="0" i="0" dirty="0">
                <a:solidFill>
                  <a:srgbClr val="404040"/>
                </a:solidFill>
                <a:effectLst/>
                <a:latin typeface="Inter"/>
              </a:rPr>
              <a:t>：文本生成、问答、翻译、摘要等</a:t>
            </a:r>
          </a:p>
          <a:p>
            <a:pPr marL="742950" lvl="1" indent="-285750" algn="l">
              <a:spcBef>
                <a:spcPts val="300"/>
              </a:spcBef>
              <a:buFont typeface="+mj-lt"/>
              <a:buAutoNum type="arabicPeriod"/>
            </a:pPr>
            <a:r>
              <a:rPr lang="zh-CN" altLang="en-US" b="1" i="0" dirty="0">
                <a:solidFill>
                  <a:srgbClr val="404040"/>
                </a:solidFill>
                <a:effectLst/>
                <a:latin typeface="Inter"/>
              </a:rPr>
              <a:t>零样本学习</a:t>
            </a:r>
            <a:r>
              <a:rPr lang="zh-CN" altLang="en-US" b="0" i="0" dirty="0">
                <a:solidFill>
                  <a:srgbClr val="404040"/>
                </a:solidFill>
                <a:effectLst/>
                <a:latin typeface="Inter"/>
              </a:rPr>
              <a:t>：无需微调直接适应新任务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44CF359-65C9-41D4-39C0-FDAA49AEA911}"/>
              </a:ext>
            </a:extLst>
          </p:cNvPr>
          <p:cNvSpPr txBox="1"/>
          <p:nvPr/>
        </p:nvSpPr>
        <p:spPr>
          <a:xfrm>
            <a:off x="6096000" y="836731"/>
            <a:ext cx="5359078" cy="13157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zh-CN" altLang="en-US" b="1" dirty="0">
                <a:solidFill>
                  <a:srgbClr val="404040"/>
                </a:solidFill>
                <a:latin typeface="Inter"/>
              </a:rPr>
              <a:t>模型规格：</a:t>
            </a:r>
          </a:p>
          <a:p>
            <a:pPr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rgbClr val="404040"/>
                </a:solidFill>
                <a:latin typeface="Inter"/>
              </a:rPr>
              <a:t>发布四种规模：</a:t>
            </a:r>
            <a:r>
              <a:rPr lang="en-US" altLang="zh-CN" b="1" dirty="0">
                <a:solidFill>
                  <a:srgbClr val="404040"/>
                </a:solidFill>
                <a:latin typeface="Inter"/>
              </a:rPr>
              <a:t>117</a:t>
            </a:r>
            <a:r>
              <a:rPr lang="en" altLang="zh-CN" b="1" dirty="0">
                <a:solidFill>
                  <a:srgbClr val="404040"/>
                </a:solidFill>
                <a:latin typeface="Inter"/>
              </a:rPr>
              <a:t>M, 345M, 762M, 1542M</a:t>
            </a:r>
            <a:r>
              <a:rPr lang="zh-CN" altLang="en-US" b="1" dirty="0">
                <a:solidFill>
                  <a:srgbClr val="404040"/>
                </a:solidFill>
                <a:latin typeface="Inter"/>
              </a:rPr>
              <a:t>参数</a:t>
            </a:r>
          </a:p>
          <a:p>
            <a:pPr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rgbClr val="404040"/>
                </a:solidFill>
                <a:latin typeface="Inter"/>
              </a:rPr>
              <a:t>训练数据：</a:t>
            </a:r>
            <a:r>
              <a:rPr lang="en-US" altLang="zh-CN" b="1" dirty="0">
                <a:solidFill>
                  <a:srgbClr val="404040"/>
                </a:solidFill>
                <a:latin typeface="Inter"/>
              </a:rPr>
              <a:t>40</a:t>
            </a:r>
            <a:r>
              <a:rPr lang="en" altLang="zh-CN" b="1" dirty="0">
                <a:solidFill>
                  <a:srgbClr val="404040"/>
                </a:solidFill>
                <a:latin typeface="Inter"/>
              </a:rPr>
              <a:t>GB</a:t>
            </a:r>
            <a:r>
              <a:rPr lang="zh-CN" altLang="en-US" b="1" dirty="0">
                <a:solidFill>
                  <a:srgbClr val="404040"/>
                </a:solidFill>
                <a:latin typeface="Inter"/>
              </a:rPr>
              <a:t>优质网页文本（</a:t>
            </a:r>
            <a:r>
              <a:rPr lang="en" altLang="zh-CN" b="1" dirty="0" err="1">
                <a:solidFill>
                  <a:srgbClr val="404040"/>
                </a:solidFill>
                <a:latin typeface="Inter"/>
              </a:rPr>
              <a:t>WebText</a:t>
            </a:r>
            <a:r>
              <a:rPr lang="zh-CN" altLang="en" b="1" dirty="0">
                <a:solidFill>
                  <a:srgbClr val="404040"/>
                </a:solidFill>
                <a:latin typeface="Inter"/>
              </a:rPr>
              <a:t>）</a:t>
            </a:r>
          </a:p>
          <a:p>
            <a:pPr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rgbClr val="404040"/>
                </a:solidFill>
                <a:latin typeface="Inter"/>
              </a:rPr>
              <a:t>上下文长度扩展到</a:t>
            </a:r>
            <a:r>
              <a:rPr lang="en-US" altLang="zh-CN" b="1" dirty="0">
                <a:solidFill>
                  <a:srgbClr val="404040"/>
                </a:solidFill>
                <a:latin typeface="Inter"/>
              </a:rPr>
              <a:t>1024 </a:t>
            </a:r>
            <a:r>
              <a:rPr lang="en" altLang="zh-CN" b="1" dirty="0">
                <a:solidFill>
                  <a:srgbClr val="404040"/>
                </a:solidFill>
                <a:latin typeface="Inter"/>
              </a:rPr>
              <a:t>tokens</a:t>
            </a:r>
          </a:p>
        </p:txBody>
      </p:sp>
    </p:spTree>
    <p:extLst>
      <p:ext uri="{BB962C8B-B14F-4D97-AF65-F5344CB8AC3E}">
        <p14:creationId xmlns:p14="http://schemas.microsoft.com/office/powerpoint/2010/main" val="6253561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20214" y="75045"/>
            <a:ext cx="7205762" cy="3452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zh-CN" altLang="en-US" dirty="0">
                <a:latin typeface="+mj-ea"/>
              </a:rPr>
              <a:t>双向编码器表示模型 </a:t>
            </a:r>
            <a:r>
              <a:rPr lang="en-US" altLang="zh-CN" dirty="0">
                <a:latin typeface="+mj-ea"/>
              </a:rPr>
              <a:t>GPT-2</a:t>
            </a:r>
            <a:endParaRPr dirty="0">
              <a:latin typeface="+mj-ea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064B5F0-43CC-AFE1-1D70-B8F9E217EE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1906" y="598025"/>
            <a:ext cx="7848600" cy="6037384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D94FB730-EDE0-DE6D-F66C-B712D996CEA0}"/>
              </a:ext>
            </a:extLst>
          </p:cNvPr>
          <p:cNvSpPr txBox="1"/>
          <p:nvPr/>
        </p:nvSpPr>
        <p:spPr>
          <a:xfrm>
            <a:off x="476492" y="1581180"/>
            <a:ext cx="3296855" cy="15927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</a:pPr>
            <a:r>
              <a:rPr lang="zh-CN" altLang="en-US" b="1" i="0" dirty="0">
                <a:solidFill>
                  <a:srgbClr val="404040"/>
                </a:solidFill>
                <a:effectLst/>
                <a:latin typeface="Inter"/>
              </a:rPr>
              <a:t>核心特点</a:t>
            </a:r>
            <a:endParaRPr lang="zh-CN" altLang="en-US" b="0" i="0" dirty="0">
              <a:solidFill>
                <a:srgbClr val="404040"/>
              </a:solidFill>
              <a:effectLst/>
              <a:latin typeface="Inter"/>
            </a:endParaRPr>
          </a:p>
          <a:p>
            <a:pPr marL="742950" lvl="1" indent="-285750" algn="l">
              <a:spcBef>
                <a:spcPts val="300"/>
              </a:spcBef>
              <a:buFont typeface="+mj-lt"/>
              <a:buAutoNum type="arabicPeriod"/>
            </a:pPr>
            <a:r>
              <a:rPr lang="zh-CN" altLang="en-US" b="1" i="0" dirty="0">
                <a:solidFill>
                  <a:srgbClr val="404040"/>
                </a:solidFill>
                <a:effectLst/>
                <a:latin typeface="Inter"/>
              </a:rPr>
              <a:t>多任务能力</a:t>
            </a:r>
            <a:r>
              <a:rPr lang="zh-CN" altLang="en-US" b="0" i="0" dirty="0">
                <a:solidFill>
                  <a:srgbClr val="404040"/>
                </a:solidFill>
                <a:effectLst/>
                <a:latin typeface="Inter"/>
              </a:rPr>
              <a:t>：文本生成、问答、翻译、摘要等</a:t>
            </a:r>
          </a:p>
          <a:p>
            <a:pPr marL="742950" lvl="1" indent="-285750" algn="l">
              <a:spcBef>
                <a:spcPts val="300"/>
              </a:spcBef>
              <a:buFont typeface="+mj-lt"/>
              <a:buAutoNum type="arabicPeriod"/>
            </a:pPr>
            <a:r>
              <a:rPr lang="zh-CN" altLang="en-US" b="1" i="0" dirty="0">
                <a:solidFill>
                  <a:srgbClr val="404040"/>
                </a:solidFill>
                <a:effectLst/>
                <a:latin typeface="Inter"/>
              </a:rPr>
              <a:t>零样本学习</a:t>
            </a:r>
            <a:r>
              <a:rPr lang="zh-CN" altLang="en-US" b="0" i="0" dirty="0">
                <a:solidFill>
                  <a:srgbClr val="404040"/>
                </a:solidFill>
                <a:effectLst/>
                <a:latin typeface="Inter"/>
              </a:rPr>
              <a:t>：无需微调直接适应新任务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F210012-D117-9131-8E89-3841B199F257}"/>
              </a:ext>
            </a:extLst>
          </p:cNvPr>
          <p:cNvSpPr txBox="1"/>
          <p:nvPr/>
        </p:nvSpPr>
        <p:spPr>
          <a:xfrm>
            <a:off x="476492" y="3702925"/>
            <a:ext cx="3296855" cy="15927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</a:pPr>
            <a:r>
              <a:rPr lang="zh-CN" altLang="en-US" b="1" i="0" dirty="0">
                <a:solidFill>
                  <a:srgbClr val="404040"/>
                </a:solidFill>
                <a:effectLst/>
                <a:latin typeface="Inter"/>
              </a:rPr>
              <a:t>争议与伦理</a:t>
            </a:r>
            <a:endParaRPr lang="zh-CN" altLang="en-US" b="0" i="0" dirty="0">
              <a:solidFill>
                <a:srgbClr val="404040"/>
              </a:solidFill>
              <a:effectLst/>
              <a:latin typeface="Inter"/>
            </a:endParaRPr>
          </a:p>
          <a:p>
            <a:pPr marL="742950" lvl="1" indent="-285750" algn="l">
              <a:spcBef>
                <a:spcPts val="300"/>
              </a:spcBef>
              <a:buFont typeface="+mj-lt"/>
              <a:buAutoNum type="arabicPeriod"/>
            </a:pPr>
            <a:r>
              <a:rPr lang="en" altLang="zh-CN" b="0" i="0" dirty="0">
                <a:solidFill>
                  <a:srgbClr val="404040"/>
                </a:solidFill>
                <a:effectLst/>
                <a:latin typeface="Inter"/>
              </a:rPr>
              <a:t>OpenAI </a:t>
            </a:r>
            <a:r>
              <a:rPr lang="zh-CN" altLang="en-US" b="0" i="0" dirty="0">
                <a:solidFill>
                  <a:srgbClr val="404040"/>
                </a:solidFill>
                <a:effectLst/>
                <a:latin typeface="Inter"/>
              </a:rPr>
              <a:t>因滥用风险最初未开源完整模型</a:t>
            </a:r>
          </a:p>
          <a:p>
            <a:pPr marL="742950" lvl="1" indent="-285750" algn="l">
              <a:spcBef>
                <a:spcPts val="300"/>
              </a:spcBef>
              <a:buFont typeface="+mj-lt"/>
              <a:buAutoNum type="arabicPeriod"/>
            </a:pPr>
            <a:r>
              <a:rPr lang="zh-CN" altLang="en-US" b="0" i="0" dirty="0">
                <a:solidFill>
                  <a:srgbClr val="404040"/>
                </a:solidFill>
                <a:effectLst/>
                <a:latin typeface="Inter"/>
              </a:rPr>
              <a:t>引发对</a:t>
            </a:r>
            <a:r>
              <a:rPr lang="en" altLang="zh-CN" b="0" i="0" dirty="0">
                <a:solidFill>
                  <a:srgbClr val="404040"/>
                </a:solidFill>
                <a:effectLst/>
                <a:latin typeface="Inter"/>
              </a:rPr>
              <a:t>AI</a:t>
            </a:r>
            <a:r>
              <a:rPr lang="zh-CN" altLang="en-US" b="0" i="0" dirty="0">
                <a:solidFill>
                  <a:srgbClr val="404040"/>
                </a:solidFill>
                <a:effectLst/>
                <a:latin typeface="Inter"/>
              </a:rPr>
              <a:t>生成虚假信息的广泛讨论</a:t>
            </a:r>
          </a:p>
        </p:txBody>
      </p:sp>
    </p:spTree>
    <p:extLst>
      <p:ext uri="{BB962C8B-B14F-4D97-AF65-F5344CB8AC3E}">
        <p14:creationId xmlns:p14="http://schemas.microsoft.com/office/powerpoint/2010/main" val="18021131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193" y="6751"/>
            <a:ext cx="12034807" cy="483302"/>
          </a:xfrm>
        </p:spPr>
        <p:txBody>
          <a:bodyPr>
            <a:noAutofit/>
          </a:bodyPr>
          <a:lstStyle/>
          <a:p>
            <a:r>
              <a:rPr lang="en-US" altLang="zh-CN" sz="3600" b="1" dirty="0"/>
              <a:t>GPT-3 </a:t>
            </a:r>
            <a:r>
              <a:rPr lang="zh-CN" altLang="en-US" sz="3600" b="1" dirty="0"/>
              <a:t>开启大语言模型时代：</a:t>
            </a:r>
            <a:r>
              <a:rPr lang="en-US" altLang="zh-CN" sz="3600" b="1" dirty="0"/>
              <a:t>75 </a:t>
            </a:r>
            <a:r>
              <a:rPr lang="zh-CN" altLang="en-US" sz="3600" b="1" dirty="0"/>
              <a:t>页技术报告，</a:t>
            </a:r>
            <a:r>
              <a:rPr lang="en-US" altLang="zh-CN" sz="3600" b="1" dirty="0"/>
              <a:t>4.5w+</a:t>
            </a:r>
            <a:r>
              <a:rPr lang="zh-CN" altLang="en-US" sz="3600" b="1" dirty="0"/>
              <a:t>引用</a:t>
            </a:r>
            <a:endParaRPr lang="en-US" sz="3600" b="1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8688263-4056-E90E-6DCF-AE81869D9AAA}"/>
              </a:ext>
            </a:extLst>
          </p:cNvPr>
          <p:cNvSpPr txBox="1"/>
          <p:nvPr/>
        </p:nvSpPr>
        <p:spPr>
          <a:xfrm>
            <a:off x="0" y="6527366"/>
            <a:ext cx="609750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hlinkClick r:id="rId3"/>
              </a:rPr>
              <a:t>https://arxiv.org/abs/2005.14165</a:t>
            </a:r>
            <a:endParaRPr lang="en-US" altLang="zh-CN" sz="1200" dirty="0">
              <a:solidFill>
                <a:schemeClr val="bg1">
                  <a:lumMod val="50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3AB28D8-01F5-1467-7E34-7F8535499C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471" y="715845"/>
            <a:ext cx="11575058" cy="5811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9417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C0DAD6-AEFD-A953-1A2C-163273E32B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83BFC5-29EC-5494-8718-972CAA439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b="1" dirty="0" err="1"/>
              <a:t>模型参数</a:t>
            </a:r>
            <a:r>
              <a:rPr lang="zh-CN" altLang="en-US" sz="3600" b="1" dirty="0"/>
              <a:t>、数据 </a:t>
            </a:r>
            <a:r>
              <a:rPr lang="en-US" altLang="zh-CN" sz="3600" b="1" dirty="0"/>
              <a:t>scale</a:t>
            </a:r>
            <a:endParaRPr lang="en-US" sz="3600" b="1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7ECBDAB-FACC-6735-579A-43DD05D448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331" y="583866"/>
            <a:ext cx="11065337" cy="6098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9455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3C1D14-7B2C-17AA-8031-C1A4E35DE4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BE6865-D7F7-3084-EF17-F3E84F3167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b="1" dirty="0" err="1"/>
              <a:t>模型参数</a:t>
            </a:r>
            <a:r>
              <a:rPr lang="zh-CN" altLang="en-US" sz="3600" b="1" dirty="0"/>
              <a:t>、数据 </a:t>
            </a:r>
            <a:r>
              <a:rPr lang="en-US" altLang="zh-CN" sz="3600" b="1" dirty="0"/>
              <a:t>scale</a:t>
            </a:r>
            <a:endParaRPr lang="en-US" sz="3600" b="1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34B32C2-C13D-2432-88BC-D4A3416BBD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131" y="1770184"/>
            <a:ext cx="11383738" cy="3774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2363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B88574-53D1-3015-9584-0F4F0C1672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3A19F-C701-7542-59F0-3A9D26950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193" y="6751"/>
            <a:ext cx="12034807" cy="483302"/>
          </a:xfrm>
        </p:spPr>
        <p:txBody>
          <a:bodyPr>
            <a:noAutofit/>
          </a:bodyPr>
          <a:lstStyle/>
          <a:p>
            <a:r>
              <a:rPr lang="en-US" altLang="zh-CN" sz="3600" b="1" dirty="0"/>
              <a:t>GPT-3 </a:t>
            </a:r>
            <a:r>
              <a:rPr lang="zh-CN" altLang="en-US" sz="3600" b="1" dirty="0"/>
              <a:t>开启大语言模型时代：数据处理细节</a:t>
            </a:r>
            <a:endParaRPr lang="en-US" sz="3600" b="1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331E0D4-00EC-1717-7506-4BC6F3D6C8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8334" y="677648"/>
            <a:ext cx="9255331" cy="6063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046058"/>
      </p:ext>
    </p:extLst>
  </p:cSld>
  <p:clrMapOvr>
    <a:masterClrMapping/>
  </p:clrMapOvr>
</p:sld>
</file>

<file path=ppt/theme/theme1.xml><?xml version="1.0" encoding="utf-8"?>
<a:theme xmlns:a="http://schemas.openxmlformats.org/drawingml/2006/main" name="SDS@Fudan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4" id="{E9E7BE6C-CB9F-0549-9FB7-E2C636FC08CE}" vid="{C1A01C34-CA2C-3042-A8DF-AFA9F25F885B}"/>
    </a:ext>
  </a:extLst>
</a:theme>
</file>

<file path=ppt/theme/theme2.xml><?xml version="1.0" encoding="utf-8"?>
<a:theme xmlns:a="http://schemas.openxmlformats.org/drawingml/2006/main" name="1_SDS@Fudan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4" id="{E9E7BE6C-CB9F-0549-9FB7-E2C636FC08CE}" vid="{C1A01C34-CA2C-3042-A8DF-AFA9F25F885B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51301</TotalTime>
  <Words>3526</Words>
  <Application>Microsoft Macintosh PowerPoint</Application>
  <PresentationFormat>宽屏</PresentationFormat>
  <Paragraphs>213</Paragraphs>
  <Slides>30</Slides>
  <Notes>26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30</vt:i4>
      </vt:variant>
    </vt:vector>
  </HeadingPairs>
  <TitlesOfParts>
    <vt:vector size="44" baseType="lpstr">
      <vt:lpstr>.SF NS</vt:lpstr>
      <vt:lpstr>DengXian</vt:lpstr>
      <vt:lpstr>DengXian</vt:lpstr>
      <vt:lpstr>黑体</vt:lpstr>
      <vt:lpstr>微软雅黑</vt:lpstr>
      <vt:lpstr>FZLTXHK--GBK1-0</vt:lpstr>
      <vt:lpstr>Inter</vt:lpstr>
      <vt:lpstr>Arial</vt:lpstr>
      <vt:lpstr>Calibri</vt:lpstr>
      <vt:lpstr>Calibri Light</vt:lpstr>
      <vt:lpstr>Cambria Math</vt:lpstr>
      <vt:lpstr>Wingdings</vt:lpstr>
      <vt:lpstr>SDS@Fudan Theme</vt:lpstr>
      <vt:lpstr>1_SDS@Fudan Theme</vt:lpstr>
      <vt:lpstr>PowerPoint 演示文稿</vt:lpstr>
      <vt:lpstr>双向编码器表示模型 GPT-1（Generative Pre-trained Transformer）</vt:lpstr>
      <vt:lpstr>OpenAI GPT: Generative Pre-Training</vt:lpstr>
      <vt:lpstr>双向编码器表示模型 GPT-2</vt:lpstr>
      <vt:lpstr>双向编码器表示模型 GPT-2</vt:lpstr>
      <vt:lpstr>GPT-3 开启大语言模型时代：75 页技术报告，4.5w+引用</vt:lpstr>
      <vt:lpstr>模型参数、数据 scale</vt:lpstr>
      <vt:lpstr>模型参数、数据 scale</vt:lpstr>
      <vt:lpstr>GPT-3 开启大语言模型时代：数据处理细节</vt:lpstr>
      <vt:lpstr>大语言模型会用到哪些数据？</vt:lpstr>
      <vt:lpstr>大语言模型会用到哪些数据？</vt:lpstr>
      <vt:lpstr>大语言模型会用到哪些数据？</vt:lpstr>
      <vt:lpstr>大语言模型会用到哪些数据？</vt:lpstr>
      <vt:lpstr>大语言模型会用到哪些数据？</vt:lpstr>
      <vt:lpstr>大语言模型会用到哪些数据？</vt:lpstr>
      <vt:lpstr>大语言模型会用到哪些数据？</vt:lpstr>
      <vt:lpstr>大语言模型会用到哪些数据？</vt:lpstr>
      <vt:lpstr>大语言模型会用到哪些数据？</vt:lpstr>
      <vt:lpstr>预训练数据处理通用流程概览</vt:lpstr>
      <vt:lpstr>开启大语言模型时代</vt:lpstr>
      <vt:lpstr>开启大语言模型时代</vt:lpstr>
      <vt:lpstr>开启大语言模型时代</vt:lpstr>
      <vt:lpstr>开启大语言模型时代</vt:lpstr>
      <vt:lpstr>开启大语言模型时代</vt:lpstr>
      <vt:lpstr>开启大语言模型时代</vt:lpstr>
      <vt:lpstr>大语言模型的规模定律</vt:lpstr>
      <vt:lpstr>大语言模型的涌现能力</vt:lpstr>
      <vt:lpstr>大语言模型的涌现能力</vt:lpstr>
      <vt:lpstr>涌现能力只是用的指标不对！</vt:lpstr>
      <vt:lpstr>更准确的说法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lenovo</dc:creator>
  <cp:lastModifiedBy>assassin chenwei</cp:lastModifiedBy>
  <cp:revision>3710</cp:revision>
  <dcterms:created xsi:type="dcterms:W3CDTF">2017-07-12T10:47:21Z</dcterms:created>
  <dcterms:modified xsi:type="dcterms:W3CDTF">2025-05-06T10:03:59Z</dcterms:modified>
</cp:coreProperties>
</file>